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45"/>
  </p:notesMasterIdLst>
  <p:sldIdLst>
    <p:sldId id="1361" r:id="rId2"/>
    <p:sldId id="469" r:id="rId3"/>
    <p:sldId id="1423" r:id="rId4"/>
    <p:sldId id="1287" r:id="rId5"/>
    <p:sldId id="1374" r:id="rId6"/>
    <p:sldId id="987" r:id="rId7"/>
    <p:sldId id="1375" r:id="rId8"/>
    <p:sldId id="1421" r:id="rId9"/>
    <p:sldId id="1422" r:id="rId10"/>
    <p:sldId id="295" r:id="rId11"/>
    <p:sldId id="1390" r:id="rId12"/>
    <p:sldId id="1420" r:id="rId13"/>
    <p:sldId id="1388" r:id="rId14"/>
    <p:sldId id="1389" r:id="rId15"/>
    <p:sldId id="1391" r:id="rId16"/>
    <p:sldId id="1379" r:id="rId17"/>
    <p:sldId id="1344" r:id="rId18"/>
    <p:sldId id="1376" r:id="rId19"/>
    <p:sldId id="1425" r:id="rId20"/>
    <p:sldId id="1426" r:id="rId21"/>
    <p:sldId id="1433" r:id="rId22"/>
    <p:sldId id="1392" r:id="rId23"/>
    <p:sldId id="1377" r:id="rId24"/>
    <p:sldId id="1393" r:id="rId25"/>
    <p:sldId id="1424" r:id="rId26"/>
    <p:sldId id="1378" r:id="rId27"/>
    <p:sldId id="1394" r:id="rId28"/>
    <p:sldId id="1384" r:id="rId29"/>
    <p:sldId id="1427" r:id="rId30"/>
    <p:sldId id="1380" r:id="rId31"/>
    <p:sldId id="1381" r:id="rId32"/>
    <p:sldId id="1382" r:id="rId33"/>
    <p:sldId id="1434" r:id="rId34"/>
    <p:sldId id="1383" r:id="rId35"/>
    <p:sldId id="1396" r:id="rId36"/>
    <p:sldId id="1397" r:id="rId37"/>
    <p:sldId id="1419" r:id="rId38"/>
    <p:sldId id="1416" r:id="rId39"/>
    <p:sldId id="1430" r:id="rId40"/>
    <p:sldId id="1429" r:id="rId41"/>
    <p:sldId id="1428" r:id="rId42"/>
    <p:sldId id="1431" r:id="rId43"/>
    <p:sldId id="1432" r:id="rId44"/>
  </p:sldIdLst>
  <p:sldSz cx="12192000" cy="6858000"/>
  <p:notesSz cx="6858000" cy="9144000"/>
  <p:embeddedFontLst>
    <p:embeddedFont>
      <p:font typeface="Calibri" panose="020F0502020204030204" pitchFamily="34" charset="0"/>
      <p:regular r:id="rId46"/>
      <p:bold r:id="rId47"/>
      <p:italic r:id="rId48"/>
      <p:boldItalic r:id="rId49"/>
    </p:embeddedFont>
    <p:embeddedFont>
      <p:font typeface="Calibri Light" panose="020F0302020204030204" pitchFamily="34" charset="0"/>
      <p:regular r:id="rId50"/>
      <p:italic r:id="rId51"/>
    </p:embeddedFont>
    <p:embeddedFont>
      <p:font typeface="Montserrat" panose="00000500000000000000" pitchFamily="2" charset="0"/>
      <p:regular r:id="rId52"/>
      <p:bold r:id="rId53"/>
      <p:italic r:id="rId54"/>
      <p:boldItalic r:id="rId55"/>
    </p:embeddedFont>
    <p:embeddedFont>
      <p:font typeface="Montserrat SemiBold" panose="00000700000000000000" pitchFamily="2" charset="0"/>
      <p:bold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EAEDED"/>
    <a:srgbClr val="4472C4"/>
    <a:srgbClr val="FF9900"/>
    <a:srgbClr val="E6E6E6"/>
    <a:srgbClr val="FF9F1C"/>
    <a:srgbClr val="1942A6"/>
    <a:srgbClr val="7B93CC"/>
    <a:srgbClr val="9D399D"/>
    <a:srgbClr val="F0D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66" autoAdjust="0"/>
    <p:restoredTop sz="95226" autoAdjust="0"/>
  </p:normalViewPr>
  <p:slideViewPr>
    <p:cSldViewPr snapToGrid="0" snapToObjects="1">
      <p:cViewPr varScale="1">
        <p:scale>
          <a:sx n="117" d="100"/>
          <a:sy n="117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2.fntdata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font" Target="fonts/font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1.fntdata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7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3">
  <dgm:title val=""/>
  <dgm:desc val=""/>
  <dgm:catLst>
    <dgm:cat type="accent4" pri="11300"/>
  </dgm:catLst>
  <dgm:styleLbl name="node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>
        <a:shade val="80000"/>
      </a:schemeClr>
      <a:schemeClr val="accent4">
        <a:tint val="7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/>
    <dgm:txEffectClrLst/>
  </dgm:styleLbl>
  <dgm:styleLbl name="ln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shade val="80000"/>
        <a:alpha val="50000"/>
      </a:schemeClr>
      <a:schemeClr val="accent4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/>
    <dgm:txEffectClrLst/>
  </dgm:styleLbl>
  <dgm:styleLbl name="f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9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8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9D2259-A386-4E6E-9590-06AA07B75112}" type="doc">
      <dgm:prSet loTypeId="urn:microsoft.com/office/officeart/2005/8/layout/default" loCatId="list" qsTypeId="urn:microsoft.com/office/officeart/2005/8/quickstyle/simple1" qsCatId="simple" csTypeId="urn:microsoft.com/office/officeart/2005/8/colors/accent4_3" csCatId="accent4" phldr="1"/>
      <dgm:spPr/>
      <dgm:t>
        <a:bodyPr/>
        <a:lstStyle/>
        <a:p>
          <a:endParaRPr lang="en-US"/>
        </a:p>
      </dgm:t>
    </dgm:pt>
    <dgm:pt modelId="{5CD8F31F-DE20-46B2-848E-9AD255D95055}">
      <dgm:prSet phldrT="[Text]" custT="1"/>
      <dgm:spPr/>
      <dgm:t>
        <a:bodyPr/>
        <a:lstStyle/>
        <a:p>
          <a:r>
            <a:rPr lang="en-CA" sz="2100" b="1" kern="1200" dirty="0">
              <a:solidFill>
                <a:schemeClr val="tx1"/>
              </a:solidFill>
              <a:latin typeface="Montserrat" charset="0"/>
            </a:rPr>
            <a:t>AWS Lambda </a:t>
          </a:r>
        </a:p>
        <a:p>
          <a:r>
            <a:rPr lang="en-CA" sz="1400" kern="1200" dirty="0">
              <a:solidFill>
                <a:schemeClr val="tx1"/>
              </a:solidFill>
              <a:latin typeface="Montserrat" charset="0"/>
            </a:rPr>
            <a:t>A </a:t>
          </a:r>
          <a:r>
            <a:rPr lang="en-CA" sz="1400" b="1" kern="1200" dirty="0">
              <a:solidFill>
                <a:schemeClr val="tx1"/>
              </a:solidFill>
              <a:latin typeface="Montserrat" charset="0"/>
            </a:rPr>
            <a:t>serverless event driven service </a:t>
          </a:r>
          <a:r>
            <a:rPr lang="en-CA" sz="1400" kern="1200" dirty="0">
              <a:solidFill>
                <a:schemeClr val="tx1"/>
              </a:solidFill>
              <a:latin typeface="Montserrat" charset="0"/>
            </a:rPr>
            <a:t>that is perfect for </a:t>
          </a:r>
          <a:r>
            <a:rPr lang="en-CA" sz="1400" b="1" kern="1200" dirty="0">
              <a:solidFill>
                <a:schemeClr val="tx1"/>
              </a:solidFill>
              <a:latin typeface="Montserrat" charset="0"/>
            </a:rPr>
            <a:t>mini tasks </a:t>
          </a:r>
          <a:r>
            <a:rPr lang="en-CA" sz="1400" kern="1200" dirty="0">
              <a:solidFill>
                <a:schemeClr val="tx1"/>
              </a:solidFill>
              <a:latin typeface="Montserrat" charset="0"/>
            </a:rPr>
            <a:t>that are </a:t>
          </a:r>
          <a:r>
            <a:rPr lang="en-CA" sz="1400" b="1" kern="1200" dirty="0">
              <a:solidFill>
                <a:schemeClr val="tx1"/>
              </a:solidFill>
              <a:latin typeface="Montserrat" charset="0"/>
            </a:rPr>
            <a:t>repeated frequently</a:t>
          </a:r>
          <a:r>
            <a:rPr lang="en-CA" sz="1400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. AWS lambda empowers anyone to run code without thinking about servers or underlying infrastructure. </a:t>
          </a:r>
          <a:endParaRPr lang="en-US" sz="1400" kern="1200" dirty="0">
            <a:solidFill>
              <a:schemeClr val="tx1"/>
            </a:solidFill>
            <a:latin typeface="Montserrat" charset="0"/>
            <a:ea typeface="+mn-ea"/>
            <a:cs typeface="+mn-cs"/>
          </a:endParaRPr>
        </a:p>
      </dgm:t>
    </dgm:pt>
    <dgm:pt modelId="{2D04C508-C2F0-433B-98FC-2DD81CDD02BF}" type="parTrans" cxnId="{4F70B2A1-EE62-4A94-B905-4E34164CA88C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159A06B2-A7CF-4E36-A90C-9CC23F712B82}" type="sibTrans" cxnId="{4F70B2A1-EE62-4A94-B905-4E34164CA88C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953EF91-4196-4B73-AE80-D1BFF16091FF}">
      <dgm:prSet phldrT="[Text]" custT="1"/>
      <dgm:spPr/>
      <dgm:t>
        <a:bodyPr/>
        <a:lstStyle/>
        <a:p>
          <a:r>
            <a:rPr lang="en-US" sz="2000" b="1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AWS Step Functions </a:t>
          </a:r>
        </a:p>
        <a:p>
          <a:r>
            <a:rPr lang="en-CA" sz="1400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allows for creating </a:t>
          </a:r>
          <a:r>
            <a:rPr lang="en-CA" sz="1400" b="1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serverless workflows </a:t>
          </a:r>
          <a:r>
            <a:rPr lang="en-CA" sz="1400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in which the output from a step is fed as an input to the next step.</a:t>
          </a:r>
        </a:p>
        <a:p>
          <a:pPr>
            <a:buFont typeface="Arial" panose="020B0604020202020204" pitchFamily="34" charset="0"/>
            <a:buChar char="•"/>
          </a:pPr>
          <a:r>
            <a:rPr lang="en-CA" sz="1400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AWS Step functions converts a workflow into a </a:t>
          </a:r>
          <a:r>
            <a:rPr lang="en-CA" sz="1400" b="1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state machine diagram </a:t>
          </a:r>
          <a:r>
            <a:rPr lang="en-CA" sz="1400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that’s easy to debug and understand. </a:t>
          </a:r>
        </a:p>
      </dgm:t>
    </dgm:pt>
    <dgm:pt modelId="{D3109A9B-64D9-480E-BDA2-E7611E250BF3}" type="parTrans" cxnId="{90B12B8E-51AF-44ED-8D74-C9472A440F7E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9060A4C-D675-409A-B22A-4411704FC2B1}" type="sibTrans" cxnId="{90B12B8E-51AF-44ED-8D74-C9472A440F7E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01C83CD-27B0-4ADC-B941-AEEEA8E2D0AC}">
      <dgm:prSet phldrT="[Text]" custT="1"/>
      <dgm:spPr/>
      <dgm:t>
        <a:bodyPr/>
        <a:lstStyle/>
        <a:p>
          <a:r>
            <a:rPr lang="en-US" sz="2000" b="1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AWS </a:t>
          </a:r>
          <a:r>
            <a:rPr lang="en-US" sz="2000" b="1" kern="1200" dirty="0" err="1">
              <a:solidFill>
                <a:schemeClr val="tx1"/>
              </a:solidFill>
              <a:latin typeface="Montserrat" charset="0"/>
              <a:ea typeface="+mn-ea"/>
              <a:cs typeface="+mn-cs"/>
            </a:rPr>
            <a:t>SageMaker</a:t>
          </a:r>
          <a:r>
            <a:rPr lang="en-US" sz="2000" b="1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 Pipelines</a:t>
          </a:r>
        </a:p>
        <a:p>
          <a:r>
            <a:rPr lang="en-US" sz="1400" b="1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Is a specialized continuous integration and continuous delivery (CI/CD) </a:t>
          </a:r>
          <a:r>
            <a:rPr lang="en-US" sz="1400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service for machine learning. With </a:t>
          </a:r>
          <a:r>
            <a:rPr lang="en-US" sz="1400" kern="1200" dirty="0" err="1">
              <a:solidFill>
                <a:schemeClr val="tx1"/>
              </a:solidFill>
              <a:latin typeface="Montserrat" charset="0"/>
              <a:ea typeface="+mn-ea"/>
              <a:cs typeface="+mn-cs"/>
            </a:rPr>
            <a:t>SageMaker</a:t>
          </a:r>
          <a:r>
            <a:rPr lang="en-US" sz="1400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 Pipelines, you can </a:t>
          </a:r>
          <a:r>
            <a:rPr lang="en-US" sz="1400" b="1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create, automate, and manage end-to-end ML workflows </a:t>
          </a:r>
          <a:r>
            <a:rPr lang="en-US" sz="1400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at scale.</a:t>
          </a:r>
        </a:p>
      </dgm:t>
    </dgm:pt>
    <dgm:pt modelId="{745F4379-6FEB-4BD8-AD2A-DBDE9A3578FB}" type="parTrans" cxnId="{0F7980B2-F48A-4FCB-8727-D2886F30FFCC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D83BE07F-01D4-4C1B-81F2-720F638D22C0}" type="sibTrans" cxnId="{0F7980B2-F48A-4FCB-8727-D2886F30FFCC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FC67ACC8-B789-42D0-AAD4-4C3B5500DFA7}" type="pres">
      <dgm:prSet presAssocID="{3A9D2259-A386-4E6E-9590-06AA07B75112}" presName="diagram" presStyleCnt="0">
        <dgm:presLayoutVars>
          <dgm:dir/>
          <dgm:resizeHandles val="exact"/>
        </dgm:presLayoutVars>
      </dgm:prSet>
      <dgm:spPr/>
    </dgm:pt>
    <dgm:pt modelId="{0D57B246-68D0-4917-8850-700BB25C6655}" type="pres">
      <dgm:prSet presAssocID="{5CD8F31F-DE20-46B2-848E-9AD255D95055}" presName="node" presStyleLbl="node1" presStyleIdx="0" presStyleCnt="3" custScaleX="109819">
        <dgm:presLayoutVars>
          <dgm:bulletEnabled val="1"/>
        </dgm:presLayoutVars>
      </dgm:prSet>
      <dgm:spPr/>
    </dgm:pt>
    <dgm:pt modelId="{E106A27E-E7D5-48B3-B7D1-675572A41057}" type="pres">
      <dgm:prSet presAssocID="{159A06B2-A7CF-4E36-A90C-9CC23F712B82}" presName="sibTrans" presStyleCnt="0"/>
      <dgm:spPr/>
    </dgm:pt>
    <dgm:pt modelId="{D43205A9-C3DE-40D5-B8FE-7FBD0CB56330}" type="pres">
      <dgm:prSet presAssocID="{C953EF91-4196-4B73-AE80-D1BFF16091FF}" presName="node" presStyleLbl="node1" presStyleIdx="1" presStyleCnt="3" custScaleX="114522">
        <dgm:presLayoutVars>
          <dgm:bulletEnabled val="1"/>
        </dgm:presLayoutVars>
      </dgm:prSet>
      <dgm:spPr/>
    </dgm:pt>
    <dgm:pt modelId="{7BA9C2D8-7E6F-4C7D-85CA-C5835D6E2D69}" type="pres">
      <dgm:prSet presAssocID="{C9060A4C-D675-409A-B22A-4411704FC2B1}" presName="sibTrans" presStyleCnt="0"/>
      <dgm:spPr/>
    </dgm:pt>
    <dgm:pt modelId="{69FE8882-5835-4060-9432-2A04C3978974}" type="pres">
      <dgm:prSet presAssocID="{001C83CD-27B0-4ADC-B941-AEEEA8E2D0AC}" presName="node" presStyleLbl="node1" presStyleIdx="2" presStyleCnt="3" custScaleX="108897">
        <dgm:presLayoutVars>
          <dgm:bulletEnabled val="1"/>
        </dgm:presLayoutVars>
      </dgm:prSet>
      <dgm:spPr/>
    </dgm:pt>
  </dgm:ptLst>
  <dgm:cxnLst>
    <dgm:cxn modelId="{C086871F-D204-4F9B-B02C-800687A09EF9}" type="presOf" srcId="{5CD8F31F-DE20-46B2-848E-9AD255D95055}" destId="{0D57B246-68D0-4917-8850-700BB25C6655}" srcOrd="0" destOrd="0" presId="urn:microsoft.com/office/officeart/2005/8/layout/default"/>
    <dgm:cxn modelId="{E0060739-2CF3-4FFD-93A8-08DFF6D978F7}" type="presOf" srcId="{001C83CD-27B0-4ADC-B941-AEEEA8E2D0AC}" destId="{69FE8882-5835-4060-9432-2A04C3978974}" srcOrd="0" destOrd="0" presId="urn:microsoft.com/office/officeart/2005/8/layout/default"/>
    <dgm:cxn modelId="{DACA1170-112F-453D-B370-870804E14144}" type="presOf" srcId="{3A9D2259-A386-4E6E-9590-06AA07B75112}" destId="{FC67ACC8-B789-42D0-AAD4-4C3B5500DFA7}" srcOrd="0" destOrd="0" presId="urn:microsoft.com/office/officeart/2005/8/layout/default"/>
    <dgm:cxn modelId="{415DC073-A0FC-401A-BCC2-02044448374B}" type="presOf" srcId="{C953EF91-4196-4B73-AE80-D1BFF16091FF}" destId="{D43205A9-C3DE-40D5-B8FE-7FBD0CB56330}" srcOrd="0" destOrd="0" presId="urn:microsoft.com/office/officeart/2005/8/layout/default"/>
    <dgm:cxn modelId="{90B12B8E-51AF-44ED-8D74-C9472A440F7E}" srcId="{3A9D2259-A386-4E6E-9590-06AA07B75112}" destId="{C953EF91-4196-4B73-AE80-D1BFF16091FF}" srcOrd="1" destOrd="0" parTransId="{D3109A9B-64D9-480E-BDA2-E7611E250BF3}" sibTransId="{C9060A4C-D675-409A-B22A-4411704FC2B1}"/>
    <dgm:cxn modelId="{4F70B2A1-EE62-4A94-B905-4E34164CA88C}" srcId="{3A9D2259-A386-4E6E-9590-06AA07B75112}" destId="{5CD8F31F-DE20-46B2-848E-9AD255D95055}" srcOrd="0" destOrd="0" parTransId="{2D04C508-C2F0-433B-98FC-2DD81CDD02BF}" sibTransId="{159A06B2-A7CF-4E36-A90C-9CC23F712B82}"/>
    <dgm:cxn modelId="{0F7980B2-F48A-4FCB-8727-D2886F30FFCC}" srcId="{3A9D2259-A386-4E6E-9590-06AA07B75112}" destId="{001C83CD-27B0-4ADC-B941-AEEEA8E2D0AC}" srcOrd="2" destOrd="0" parTransId="{745F4379-6FEB-4BD8-AD2A-DBDE9A3578FB}" sibTransId="{D83BE07F-01D4-4C1B-81F2-720F638D22C0}"/>
    <dgm:cxn modelId="{3B611660-F198-46BD-AFD3-2F0A00C4F52F}" type="presParOf" srcId="{FC67ACC8-B789-42D0-AAD4-4C3B5500DFA7}" destId="{0D57B246-68D0-4917-8850-700BB25C6655}" srcOrd="0" destOrd="0" presId="urn:microsoft.com/office/officeart/2005/8/layout/default"/>
    <dgm:cxn modelId="{F523B5A1-9041-4991-8673-A941D8D3AB19}" type="presParOf" srcId="{FC67ACC8-B789-42D0-AAD4-4C3B5500DFA7}" destId="{E106A27E-E7D5-48B3-B7D1-675572A41057}" srcOrd="1" destOrd="0" presId="urn:microsoft.com/office/officeart/2005/8/layout/default"/>
    <dgm:cxn modelId="{5FC2F79D-5C45-41BA-8283-F642D4198039}" type="presParOf" srcId="{FC67ACC8-B789-42D0-AAD4-4C3B5500DFA7}" destId="{D43205A9-C3DE-40D5-B8FE-7FBD0CB56330}" srcOrd="2" destOrd="0" presId="urn:microsoft.com/office/officeart/2005/8/layout/default"/>
    <dgm:cxn modelId="{1998986A-236A-478C-93CD-472D80C16253}" type="presParOf" srcId="{FC67ACC8-B789-42D0-AAD4-4C3B5500DFA7}" destId="{7BA9C2D8-7E6F-4C7D-85CA-C5835D6E2D69}" srcOrd="3" destOrd="0" presId="urn:microsoft.com/office/officeart/2005/8/layout/default"/>
    <dgm:cxn modelId="{CE66D7DA-BE39-470D-97CE-E3D85BC76E19}" type="presParOf" srcId="{FC67ACC8-B789-42D0-AAD4-4C3B5500DFA7}" destId="{69FE8882-5835-4060-9432-2A04C3978974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11153F3-3ED5-4C4B-8C3F-311B7F71125F}" type="doc">
      <dgm:prSet loTypeId="urn:microsoft.com/office/officeart/2009/layout/CircleArrowProcess" loCatId="process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8D6B0429-3BD9-4A3D-B879-BBE091A649E4}">
      <dgm:prSet phldrT="[Text]" custT="1"/>
      <dgm:spPr/>
      <dgm:t>
        <a:bodyPr/>
        <a:lstStyle/>
        <a:p>
          <a:r>
            <a:rPr lang="en-US" sz="1300" b="1" dirty="0"/>
            <a:t>DATA COLLECTION &amp; PRE-PROCESSING</a:t>
          </a:r>
        </a:p>
      </dgm:t>
    </dgm:pt>
    <dgm:pt modelId="{13672A79-C0A8-49E1-B791-D200637E104A}" type="parTrans" cxnId="{C30A9338-0234-4DC2-93BF-05FAFC360D59}">
      <dgm:prSet/>
      <dgm:spPr/>
      <dgm:t>
        <a:bodyPr/>
        <a:lstStyle/>
        <a:p>
          <a:endParaRPr lang="en-US"/>
        </a:p>
      </dgm:t>
    </dgm:pt>
    <dgm:pt modelId="{88877337-E44A-4C4E-86A0-7DEC0DDFCFE7}" type="sibTrans" cxnId="{C30A9338-0234-4DC2-93BF-05FAFC360D59}">
      <dgm:prSet/>
      <dgm:spPr/>
      <dgm:t>
        <a:bodyPr/>
        <a:lstStyle/>
        <a:p>
          <a:endParaRPr lang="en-US"/>
        </a:p>
      </dgm:t>
    </dgm:pt>
    <dgm:pt modelId="{A4CC526F-B842-41C6-B203-A90079FEC12C}">
      <dgm:prSet phldrT="[Text]" custT="1"/>
      <dgm:spPr/>
      <dgm:t>
        <a:bodyPr/>
        <a:lstStyle/>
        <a:p>
          <a:r>
            <a:rPr lang="en-US" sz="1300" b="1" dirty="0"/>
            <a:t>MODEL TRAINING</a:t>
          </a:r>
        </a:p>
      </dgm:t>
    </dgm:pt>
    <dgm:pt modelId="{285ACD99-E54A-451B-B646-EEACD62D4297}" type="parTrans" cxnId="{0997283A-5E9F-49B8-BE27-B8E906BC8BAE}">
      <dgm:prSet/>
      <dgm:spPr/>
      <dgm:t>
        <a:bodyPr/>
        <a:lstStyle/>
        <a:p>
          <a:endParaRPr lang="en-US"/>
        </a:p>
      </dgm:t>
    </dgm:pt>
    <dgm:pt modelId="{89C18408-3359-4D7C-B62C-E65975BA85B9}" type="sibTrans" cxnId="{0997283A-5E9F-49B8-BE27-B8E906BC8BAE}">
      <dgm:prSet/>
      <dgm:spPr/>
      <dgm:t>
        <a:bodyPr/>
        <a:lstStyle/>
        <a:p>
          <a:endParaRPr lang="en-US"/>
        </a:p>
      </dgm:t>
    </dgm:pt>
    <dgm:pt modelId="{1B86DACF-09DC-4A4A-A372-723B77C1718F}">
      <dgm:prSet phldrT="[Text]" custT="1"/>
      <dgm:spPr/>
      <dgm:t>
        <a:bodyPr/>
        <a:lstStyle/>
        <a:p>
          <a:r>
            <a:rPr lang="en-US" sz="1300" b="1" dirty="0"/>
            <a:t>MODEL EVALUATION</a:t>
          </a:r>
        </a:p>
      </dgm:t>
    </dgm:pt>
    <dgm:pt modelId="{AAA5F11E-477A-4001-B294-42DB21C0CA2B}" type="parTrans" cxnId="{6B618F29-E6D8-426D-B8B7-11AA15A7F1DC}">
      <dgm:prSet/>
      <dgm:spPr/>
      <dgm:t>
        <a:bodyPr/>
        <a:lstStyle/>
        <a:p>
          <a:endParaRPr lang="en-US"/>
        </a:p>
      </dgm:t>
    </dgm:pt>
    <dgm:pt modelId="{F4F00352-DBE8-4E8D-9A65-3D94BFCBEBF2}" type="sibTrans" cxnId="{6B618F29-E6D8-426D-B8B7-11AA15A7F1DC}">
      <dgm:prSet/>
      <dgm:spPr/>
      <dgm:t>
        <a:bodyPr/>
        <a:lstStyle/>
        <a:p>
          <a:endParaRPr lang="en-US"/>
        </a:p>
      </dgm:t>
    </dgm:pt>
    <dgm:pt modelId="{6D40D7F9-AAFD-472E-B022-D5E4DA442296}">
      <dgm:prSet phldrT="[Text]" custT="1"/>
      <dgm:spPr/>
      <dgm:t>
        <a:bodyPr/>
        <a:lstStyle/>
        <a:p>
          <a:r>
            <a:rPr lang="en-US" sz="1300" b="1" dirty="0"/>
            <a:t>MODEL DEPLOYMENT </a:t>
          </a:r>
        </a:p>
      </dgm:t>
    </dgm:pt>
    <dgm:pt modelId="{62E5601D-715F-4926-A360-A5F6589C9371}" type="parTrans" cxnId="{24205079-71B2-49E1-968A-1BCA967BD772}">
      <dgm:prSet/>
      <dgm:spPr/>
      <dgm:t>
        <a:bodyPr/>
        <a:lstStyle/>
        <a:p>
          <a:endParaRPr lang="en-US"/>
        </a:p>
      </dgm:t>
    </dgm:pt>
    <dgm:pt modelId="{BCD24DA5-6C96-4114-8471-F8AB6233D138}" type="sibTrans" cxnId="{24205079-71B2-49E1-968A-1BCA967BD772}">
      <dgm:prSet/>
      <dgm:spPr/>
      <dgm:t>
        <a:bodyPr/>
        <a:lstStyle/>
        <a:p>
          <a:endParaRPr lang="en-US"/>
        </a:p>
      </dgm:t>
    </dgm:pt>
    <dgm:pt modelId="{A13B16A3-7243-4751-9B1F-505EC24373FD}" type="pres">
      <dgm:prSet presAssocID="{E11153F3-3ED5-4C4B-8C3F-311B7F71125F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993DECA6-4D7C-4DC8-AD90-8514C2E0B6C2}" type="pres">
      <dgm:prSet presAssocID="{8D6B0429-3BD9-4A3D-B879-BBE091A649E4}" presName="Accent1" presStyleCnt="0"/>
      <dgm:spPr/>
    </dgm:pt>
    <dgm:pt modelId="{BFBC0728-3426-48A8-8495-F71F986676EF}" type="pres">
      <dgm:prSet presAssocID="{8D6B0429-3BD9-4A3D-B879-BBE091A649E4}" presName="Accent" presStyleLbl="node1" presStyleIdx="0" presStyleCnt="4"/>
      <dgm:spPr/>
    </dgm:pt>
    <dgm:pt modelId="{4A5EB370-B09B-408C-9D11-FE13A105CC75}" type="pres">
      <dgm:prSet presAssocID="{8D6B0429-3BD9-4A3D-B879-BBE091A649E4}" presName="Parent1" presStyleLbl="revTx" presStyleIdx="0" presStyleCnt="4">
        <dgm:presLayoutVars>
          <dgm:chMax val="1"/>
          <dgm:chPref val="1"/>
          <dgm:bulletEnabled val="1"/>
        </dgm:presLayoutVars>
      </dgm:prSet>
      <dgm:spPr/>
    </dgm:pt>
    <dgm:pt modelId="{7374FE4F-6B18-491E-AAF3-C898312518FB}" type="pres">
      <dgm:prSet presAssocID="{A4CC526F-B842-41C6-B203-A90079FEC12C}" presName="Accent2" presStyleCnt="0"/>
      <dgm:spPr/>
    </dgm:pt>
    <dgm:pt modelId="{8C1452DA-95FA-4544-8585-317E75C09BA7}" type="pres">
      <dgm:prSet presAssocID="{A4CC526F-B842-41C6-B203-A90079FEC12C}" presName="Accent" presStyleLbl="node1" presStyleIdx="1" presStyleCnt="4"/>
      <dgm:spPr/>
    </dgm:pt>
    <dgm:pt modelId="{628C8058-4D9A-4E85-9EF5-2DCA59B6A7C9}" type="pres">
      <dgm:prSet presAssocID="{A4CC526F-B842-41C6-B203-A90079FEC12C}" presName="Parent2" presStyleLbl="revTx" presStyleIdx="1" presStyleCnt="4">
        <dgm:presLayoutVars>
          <dgm:chMax val="1"/>
          <dgm:chPref val="1"/>
          <dgm:bulletEnabled val="1"/>
        </dgm:presLayoutVars>
      </dgm:prSet>
      <dgm:spPr/>
    </dgm:pt>
    <dgm:pt modelId="{51C7D038-FFD7-4777-B2B4-7EEF29AA9134}" type="pres">
      <dgm:prSet presAssocID="{1B86DACF-09DC-4A4A-A372-723B77C1718F}" presName="Accent3" presStyleCnt="0"/>
      <dgm:spPr/>
    </dgm:pt>
    <dgm:pt modelId="{981E2F4E-34E1-4F90-9407-C50126F2AF84}" type="pres">
      <dgm:prSet presAssocID="{1B86DACF-09DC-4A4A-A372-723B77C1718F}" presName="Accent" presStyleLbl="node1" presStyleIdx="2" presStyleCnt="4"/>
      <dgm:spPr/>
    </dgm:pt>
    <dgm:pt modelId="{C12BC104-7FAE-476F-8FCF-EFD270EE29E1}" type="pres">
      <dgm:prSet presAssocID="{1B86DACF-09DC-4A4A-A372-723B77C1718F}" presName="Parent3" presStyleLbl="revTx" presStyleIdx="2" presStyleCnt="4">
        <dgm:presLayoutVars>
          <dgm:chMax val="1"/>
          <dgm:chPref val="1"/>
          <dgm:bulletEnabled val="1"/>
        </dgm:presLayoutVars>
      </dgm:prSet>
      <dgm:spPr/>
    </dgm:pt>
    <dgm:pt modelId="{A158DEA0-254F-44C0-9A5D-FE24A22DCC7B}" type="pres">
      <dgm:prSet presAssocID="{6D40D7F9-AAFD-472E-B022-D5E4DA442296}" presName="Accent4" presStyleCnt="0"/>
      <dgm:spPr/>
    </dgm:pt>
    <dgm:pt modelId="{24D3CB74-15C8-4917-89D7-96FE372B3ABF}" type="pres">
      <dgm:prSet presAssocID="{6D40D7F9-AAFD-472E-B022-D5E4DA442296}" presName="Accent" presStyleLbl="node1" presStyleIdx="3" presStyleCnt="4"/>
      <dgm:spPr/>
    </dgm:pt>
    <dgm:pt modelId="{D82C1F43-262D-4D29-BB33-E3F63E0055BD}" type="pres">
      <dgm:prSet presAssocID="{6D40D7F9-AAFD-472E-B022-D5E4DA442296}" presName="Parent4" presStyleLbl="revTx" presStyleIdx="3" presStyleCnt="4">
        <dgm:presLayoutVars>
          <dgm:chMax val="1"/>
          <dgm:chPref val="1"/>
          <dgm:bulletEnabled val="1"/>
        </dgm:presLayoutVars>
      </dgm:prSet>
      <dgm:spPr/>
    </dgm:pt>
  </dgm:ptLst>
  <dgm:cxnLst>
    <dgm:cxn modelId="{6B618F29-E6D8-426D-B8B7-11AA15A7F1DC}" srcId="{E11153F3-3ED5-4C4B-8C3F-311B7F71125F}" destId="{1B86DACF-09DC-4A4A-A372-723B77C1718F}" srcOrd="2" destOrd="0" parTransId="{AAA5F11E-477A-4001-B294-42DB21C0CA2B}" sibTransId="{F4F00352-DBE8-4E8D-9A65-3D94BFCBEBF2}"/>
    <dgm:cxn modelId="{C746DF31-CB8C-4768-885C-7B0691AEB4CC}" type="presOf" srcId="{8D6B0429-3BD9-4A3D-B879-BBE091A649E4}" destId="{4A5EB370-B09B-408C-9D11-FE13A105CC75}" srcOrd="0" destOrd="0" presId="urn:microsoft.com/office/officeart/2009/layout/CircleArrowProcess"/>
    <dgm:cxn modelId="{C30A9338-0234-4DC2-93BF-05FAFC360D59}" srcId="{E11153F3-3ED5-4C4B-8C3F-311B7F71125F}" destId="{8D6B0429-3BD9-4A3D-B879-BBE091A649E4}" srcOrd="0" destOrd="0" parTransId="{13672A79-C0A8-49E1-B791-D200637E104A}" sibTransId="{88877337-E44A-4C4E-86A0-7DEC0DDFCFE7}"/>
    <dgm:cxn modelId="{0997283A-5E9F-49B8-BE27-B8E906BC8BAE}" srcId="{E11153F3-3ED5-4C4B-8C3F-311B7F71125F}" destId="{A4CC526F-B842-41C6-B203-A90079FEC12C}" srcOrd="1" destOrd="0" parTransId="{285ACD99-E54A-451B-B646-EEACD62D4297}" sibTransId="{89C18408-3359-4D7C-B62C-E65975BA85B9}"/>
    <dgm:cxn modelId="{CB3B6961-D8E4-4076-BADE-7DA8A49DA949}" type="presOf" srcId="{1B86DACF-09DC-4A4A-A372-723B77C1718F}" destId="{C12BC104-7FAE-476F-8FCF-EFD270EE29E1}" srcOrd="0" destOrd="0" presId="urn:microsoft.com/office/officeart/2009/layout/CircleArrowProcess"/>
    <dgm:cxn modelId="{C11CE24E-00B9-4F6B-BB14-2E615583E799}" type="presOf" srcId="{E11153F3-3ED5-4C4B-8C3F-311B7F71125F}" destId="{A13B16A3-7243-4751-9B1F-505EC24373FD}" srcOrd="0" destOrd="0" presId="urn:microsoft.com/office/officeart/2009/layout/CircleArrowProcess"/>
    <dgm:cxn modelId="{24205079-71B2-49E1-968A-1BCA967BD772}" srcId="{E11153F3-3ED5-4C4B-8C3F-311B7F71125F}" destId="{6D40D7F9-AAFD-472E-B022-D5E4DA442296}" srcOrd="3" destOrd="0" parTransId="{62E5601D-715F-4926-A360-A5F6589C9371}" sibTransId="{BCD24DA5-6C96-4114-8471-F8AB6233D138}"/>
    <dgm:cxn modelId="{9A2F18A0-4016-4D95-97AC-E99752D3F578}" type="presOf" srcId="{A4CC526F-B842-41C6-B203-A90079FEC12C}" destId="{628C8058-4D9A-4E85-9EF5-2DCA59B6A7C9}" srcOrd="0" destOrd="0" presId="urn:microsoft.com/office/officeart/2009/layout/CircleArrowProcess"/>
    <dgm:cxn modelId="{5628E6D7-A12A-42C2-AC8D-2C782AF7B4D8}" type="presOf" srcId="{6D40D7F9-AAFD-472E-B022-D5E4DA442296}" destId="{D82C1F43-262D-4D29-BB33-E3F63E0055BD}" srcOrd="0" destOrd="0" presId="urn:microsoft.com/office/officeart/2009/layout/CircleArrowProcess"/>
    <dgm:cxn modelId="{A2297EE9-8FBA-4473-BE20-C6C85D6C9218}" type="presParOf" srcId="{A13B16A3-7243-4751-9B1F-505EC24373FD}" destId="{993DECA6-4D7C-4DC8-AD90-8514C2E0B6C2}" srcOrd="0" destOrd="0" presId="urn:microsoft.com/office/officeart/2009/layout/CircleArrowProcess"/>
    <dgm:cxn modelId="{5970EB72-CBFF-4763-B73F-15E42A12604A}" type="presParOf" srcId="{993DECA6-4D7C-4DC8-AD90-8514C2E0B6C2}" destId="{BFBC0728-3426-48A8-8495-F71F986676EF}" srcOrd="0" destOrd="0" presId="urn:microsoft.com/office/officeart/2009/layout/CircleArrowProcess"/>
    <dgm:cxn modelId="{BBEA149A-D421-488C-A2A5-89045B4EB432}" type="presParOf" srcId="{A13B16A3-7243-4751-9B1F-505EC24373FD}" destId="{4A5EB370-B09B-408C-9D11-FE13A105CC75}" srcOrd="1" destOrd="0" presId="urn:microsoft.com/office/officeart/2009/layout/CircleArrowProcess"/>
    <dgm:cxn modelId="{97E94619-D0BE-4207-AE9A-5BA07672A133}" type="presParOf" srcId="{A13B16A3-7243-4751-9B1F-505EC24373FD}" destId="{7374FE4F-6B18-491E-AAF3-C898312518FB}" srcOrd="2" destOrd="0" presId="urn:microsoft.com/office/officeart/2009/layout/CircleArrowProcess"/>
    <dgm:cxn modelId="{4009C080-5A38-465C-9D6C-6884D47E6A8B}" type="presParOf" srcId="{7374FE4F-6B18-491E-AAF3-C898312518FB}" destId="{8C1452DA-95FA-4544-8585-317E75C09BA7}" srcOrd="0" destOrd="0" presId="urn:microsoft.com/office/officeart/2009/layout/CircleArrowProcess"/>
    <dgm:cxn modelId="{E65A8EB7-985B-4639-8C96-8A56EBC20529}" type="presParOf" srcId="{A13B16A3-7243-4751-9B1F-505EC24373FD}" destId="{628C8058-4D9A-4E85-9EF5-2DCA59B6A7C9}" srcOrd="3" destOrd="0" presId="urn:microsoft.com/office/officeart/2009/layout/CircleArrowProcess"/>
    <dgm:cxn modelId="{9225A0B8-A585-4967-884A-3BB6B1235D89}" type="presParOf" srcId="{A13B16A3-7243-4751-9B1F-505EC24373FD}" destId="{51C7D038-FFD7-4777-B2B4-7EEF29AA9134}" srcOrd="4" destOrd="0" presId="urn:microsoft.com/office/officeart/2009/layout/CircleArrowProcess"/>
    <dgm:cxn modelId="{CAF67396-7C0A-402B-9E28-687F8E16CF94}" type="presParOf" srcId="{51C7D038-FFD7-4777-B2B4-7EEF29AA9134}" destId="{981E2F4E-34E1-4F90-9407-C50126F2AF84}" srcOrd="0" destOrd="0" presId="urn:microsoft.com/office/officeart/2009/layout/CircleArrowProcess"/>
    <dgm:cxn modelId="{D3A9914C-BDA6-45F5-B37A-E205D46C9AA1}" type="presParOf" srcId="{A13B16A3-7243-4751-9B1F-505EC24373FD}" destId="{C12BC104-7FAE-476F-8FCF-EFD270EE29E1}" srcOrd="5" destOrd="0" presId="urn:microsoft.com/office/officeart/2009/layout/CircleArrowProcess"/>
    <dgm:cxn modelId="{56FD3209-AC68-4326-B18D-DD7F45440E20}" type="presParOf" srcId="{A13B16A3-7243-4751-9B1F-505EC24373FD}" destId="{A158DEA0-254F-44C0-9A5D-FE24A22DCC7B}" srcOrd="6" destOrd="0" presId="urn:microsoft.com/office/officeart/2009/layout/CircleArrowProcess"/>
    <dgm:cxn modelId="{C9D650A0-65F0-4B2C-BAEC-7A8460EAB829}" type="presParOf" srcId="{A158DEA0-254F-44C0-9A5D-FE24A22DCC7B}" destId="{24D3CB74-15C8-4917-89D7-96FE372B3ABF}" srcOrd="0" destOrd="0" presId="urn:microsoft.com/office/officeart/2009/layout/CircleArrowProcess"/>
    <dgm:cxn modelId="{CF531688-35D2-4EB6-9A16-BC5D0384D651}" type="presParOf" srcId="{A13B16A3-7243-4751-9B1F-505EC24373FD}" destId="{D82C1F43-262D-4D29-BB33-E3F63E0055BD}" srcOrd="7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0A77739-D01D-440E-8302-EBD85195C765}" type="doc">
      <dgm:prSet loTypeId="urn:microsoft.com/office/officeart/2005/8/layout/default" loCatId="list" qsTypeId="urn:microsoft.com/office/officeart/2005/8/quickstyle/simple1" qsCatId="simple" csTypeId="urn:microsoft.com/office/officeart/2005/8/colors/accent4_4" csCatId="accent4" phldr="1"/>
      <dgm:spPr/>
      <dgm:t>
        <a:bodyPr/>
        <a:lstStyle/>
        <a:p>
          <a:endParaRPr lang="en-US"/>
        </a:p>
      </dgm:t>
    </dgm:pt>
    <dgm:pt modelId="{B3CB2AB3-0EE6-4101-A125-2DAD7DBDF940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Enhanced Agility</a:t>
          </a:r>
        </a:p>
      </dgm:t>
    </dgm:pt>
    <dgm:pt modelId="{50103FAE-57CD-453F-8822-D808898F7ABB}" type="parTrans" cxnId="{AE9CEDB5-B57F-42E7-A9CA-C9A38D0A5AEF}">
      <dgm:prSet/>
      <dgm:spPr/>
      <dgm:t>
        <a:bodyPr/>
        <a:lstStyle/>
        <a:p>
          <a:endParaRPr lang="en-US"/>
        </a:p>
      </dgm:t>
    </dgm:pt>
    <dgm:pt modelId="{8B6B02FE-5EE4-471E-AE25-1D8B5E14693D}" type="sibTrans" cxnId="{AE9CEDB5-B57F-42E7-A9CA-C9A38D0A5AEF}">
      <dgm:prSet/>
      <dgm:spPr/>
      <dgm:t>
        <a:bodyPr/>
        <a:lstStyle/>
        <a:p>
          <a:endParaRPr lang="en-US"/>
        </a:p>
      </dgm:t>
    </dgm:pt>
    <dgm:pt modelId="{4E9CDFD1-AF7B-436C-8643-2C7B44A93594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Reduced Costs</a:t>
          </a:r>
        </a:p>
      </dgm:t>
    </dgm:pt>
    <dgm:pt modelId="{43EE47FC-103F-442A-9E58-BE5820C490CD}" type="parTrans" cxnId="{40C60C3B-F4E8-4616-A92E-E6C1F1FBBBF8}">
      <dgm:prSet/>
      <dgm:spPr/>
      <dgm:t>
        <a:bodyPr/>
        <a:lstStyle/>
        <a:p>
          <a:endParaRPr lang="en-US"/>
        </a:p>
      </dgm:t>
    </dgm:pt>
    <dgm:pt modelId="{FCF8B5F4-C483-4A86-BEFD-467FB89DE176}" type="sibTrans" cxnId="{40C60C3B-F4E8-4616-A92E-E6C1F1FBBBF8}">
      <dgm:prSet/>
      <dgm:spPr/>
      <dgm:t>
        <a:bodyPr/>
        <a:lstStyle/>
        <a:p>
          <a:endParaRPr lang="en-US"/>
        </a:p>
      </dgm:t>
    </dgm:pt>
    <dgm:pt modelId="{828ADB19-2DCA-44AE-8B2C-6AA86D829DD1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Fast Time to Market</a:t>
          </a:r>
        </a:p>
      </dgm:t>
    </dgm:pt>
    <dgm:pt modelId="{74C674DB-89CE-43A7-B5F8-0262C75C695C}" type="parTrans" cxnId="{F2FCEAEA-E654-42A2-8C7A-3BF51E829473}">
      <dgm:prSet/>
      <dgm:spPr/>
      <dgm:t>
        <a:bodyPr/>
        <a:lstStyle/>
        <a:p>
          <a:endParaRPr lang="en-US"/>
        </a:p>
      </dgm:t>
    </dgm:pt>
    <dgm:pt modelId="{32FAC632-5FC2-430B-931E-170384DDA132}" type="sibTrans" cxnId="{F2FCEAEA-E654-42A2-8C7A-3BF51E829473}">
      <dgm:prSet/>
      <dgm:spPr/>
      <dgm:t>
        <a:bodyPr/>
        <a:lstStyle/>
        <a:p>
          <a:endParaRPr lang="en-US"/>
        </a:p>
      </dgm:t>
    </dgm:pt>
    <dgm:pt modelId="{0853489B-0C00-4B84-B73D-49041F278C46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No hassle in  Provisioning HW and Managing SW</a:t>
          </a:r>
        </a:p>
      </dgm:t>
    </dgm:pt>
    <dgm:pt modelId="{9667C2E1-BA90-4036-BCC2-270FC272CEF7}" type="parTrans" cxnId="{A7D90055-2E90-44A0-B65C-CF4BCB982C97}">
      <dgm:prSet/>
      <dgm:spPr/>
      <dgm:t>
        <a:bodyPr/>
        <a:lstStyle/>
        <a:p>
          <a:endParaRPr lang="en-US"/>
        </a:p>
      </dgm:t>
    </dgm:pt>
    <dgm:pt modelId="{94EE9225-5F58-402F-B7CD-0062BABCBB0A}" type="sibTrans" cxnId="{A7D90055-2E90-44A0-B65C-CF4BCB982C97}">
      <dgm:prSet/>
      <dgm:spPr/>
      <dgm:t>
        <a:bodyPr/>
        <a:lstStyle/>
        <a:p>
          <a:endParaRPr lang="en-US"/>
        </a:p>
      </dgm:t>
    </dgm:pt>
    <dgm:pt modelId="{7F9297D3-AFAB-40BE-84ED-251C46FF253A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Allows Developers to Focus on the product</a:t>
          </a:r>
          <a:endParaRPr lang="en-US" dirty="0"/>
        </a:p>
      </dgm:t>
    </dgm:pt>
    <dgm:pt modelId="{030BE659-44A2-4030-B237-CE8E7DC55878}" type="parTrans" cxnId="{4841D854-A7EA-4385-9826-775959B807B8}">
      <dgm:prSet/>
      <dgm:spPr/>
      <dgm:t>
        <a:bodyPr/>
        <a:lstStyle/>
        <a:p>
          <a:endParaRPr lang="en-US"/>
        </a:p>
      </dgm:t>
    </dgm:pt>
    <dgm:pt modelId="{B0274E81-FABF-436A-93EC-BA816740CDF5}" type="sibTrans" cxnId="{4841D854-A7EA-4385-9826-775959B807B8}">
      <dgm:prSet/>
      <dgm:spPr/>
      <dgm:t>
        <a:bodyPr/>
        <a:lstStyle/>
        <a:p>
          <a:endParaRPr lang="en-US"/>
        </a:p>
      </dgm:t>
    </dgm:pt>
    <dgm:pt modelId="{98D0E74A-F295-4B08-A299-51CEF90B46FE}" type="pres">
      <dgm:prSet presAssocID="{00A77739-D01D-440E-8302-EBD85195C765}" presName="diagram" presStyleCnt="0">
        <dgm:presLayoutVars>
          <dgm:dir/>
          <dgm:resizeHandles val="exact"/>
        </dgm:presLayoutVars>
      </dgm:prSet>
      <dgm:spPr/>
    </dgm:pt>
    <dgm:pt modelId="{ED9DBAAF-F98D-4727-AC3F-D82FC815576D}" type="pres">
      <dgm:prSet presAssocID="{B3CB2AB3-0EE6-4101-A125-2DAD7DBDF940}" presName="node" presStyleLbl="node1" presStyleIdx="0" presStyleCnt="5">
        <dgm:presLayoutVars>
          <dgm:bulletEnabled val="1"/>
        </dgm:presLayoutVars>
      </dgm:prSet>
      <dgm:spPr/>
    </dgm:pt>
    <dgm:pt modelId="{267CC902-53F5-40B6-B462-E212FB76F7E4}" type="pres">
      <dgm:prSet presAssocID="{8B6B02FE-5EE4-471E-AE25-1D8B5E14693D}" presName="sibTrans" presStyleCnt="0"/>
      <dgm:spPr/>
    </dgm:pt>
    <dgm:pt modelId="{138915C7-89C2-4ABF-B8FE-D61BB2893E25}" type="pres">
      <dgm:prSet presAssocID="{4E9CDFD1-AF7B-436C-8643-2C7B44A93594}" presName="node" presStyleLbl="node1" presStyleIdx="1" presStyleCnt="5">
        <dgm:presLayoutVars>
          <dgm:bulletEnabled val="1"/>
        </dgm:presLayoutVars>
      </dgm:prSet>
      <dgm:spPr/>
    </dgm:pt>
    <dgm:pt modelId="{F23A918B-5481-4326-BAA0-35199E4B1D1B}" type="pres">
      <dgm:prSet presAssocID="{FCF8B5F4-C483-4A86-BEFD-467FB89DE176}" presName="sibTrans" presStyleCnt="0"/>
      <dgm:spPr/>
    </dgm:pt>
    <dgm:pt modelId="{F158CEED-BA3B-4315-A6C4-1D83E21AB966}" type="pres">
      <dgm:prSet presAssocID="{828ADB19-2DCA-44AE-8B2C-6AA86D829DD1}" presName="node" presStyleLbl="node1" presStyleIdx="2" presStyleCnt="5">
        <dgm:presLayoutVars>
          <dgm:bulletEnabled val="1"/>
        </dgm:presLayoutVars>
      </dgm:prSet>
      <dgm:spPr/>
    </dgm:pt>
    <dgm:pt modelId="{7EF12A41-731C-4E71-ABF3-13045E76970B}" type="pres">
      <dgm:prSet presAssocID="{32FAC632-5FC2-430B-931E-170384DDA132}" presName="sibTrans" presStyleCnt="0"/>
      <dgm:spPr/>
    </dgm:pt>
    <dgm:pt modelId="{90CDABC2-4003-4D49-ADD0-FAEAA10D5845}" type="pres">
      <dgm:prSet presAssocID="{0853489B-0C00-4B84-B73D-49041F278C46}" presName="node" presStyleLbl="node1" presStyleIdx="3" presStyleCnt="5">
        <dgm:presLayoutVars>
          <dgm:bulletEnabled val="1"/>
        </dgm:presLayoutVars>
      </dgm:prSet>
      <dgm:spPr/>
    </dgm:pt>
    <dgm:pt modelId="{42879864-B94F-417B-851E-C1A06C3E911C}" type="pres">
      <dgm:prSet presAssocID="{94EE9225-5F58-402F-B7CD-0062BABCBB0A}" presName="sibTrans" presStyleCnt="0"/>
      <dgm:spPr/>
    </dgm:pt>
    <dgm:pt modelId="{89A1928E-EB1F-40BC-83E7-D48994503737}" type="pres">
      <dgm:prSet presAssocID="{7F9297D3-AFAB-40BE-84ED-251C46FF253A}" presName="node" presStyleLbl="node1" presStyleIdx="4" presStyleCnt="5">
        <dgm:presLayoutVars>
          <dgm:bulletEnabled val="1"/>
        </dgm:presLayoutVars>
      </dgm:prSet>
      <dgm:spPr/>
    </dgm:pt>
  </dgm:ptLst>
  <dgm:cxnLst>
    <dgm:cxn modelId="{40C60C3B-F4E8-4616-A92E-E6C1F1FBBBF8}" srcId="{00A77739-D01D-440E-8302-EBD85195C765}" destId="{4E9CDFD1-AF7B-436C-8643-2C7B44A93594}" srcOrd="1" destOrd="0" parTransId="{43EE47FC-103F-442A-9E58-BE5820C490CD}" sibTransId="{FCF8B5F4-C483-4A86-BEFD-467FB89DE176}"/>
    <dgm:cxn modelId="{9FD6F94A-DD8E-4A23-9441-B8A1B7C42767}" type="presOf" srcId="{00A77739-D01D-440E-8302-EBD85195C765}" destId="{98D0E74A-F295-4B08-A299-51CEF90B46FE}" srcOrd="0" destOrd="0" presId="urn:microsoft.com/office/officeart/2005/8/layout/default"/>
    <dgm:cxn modelId="{4841D854-A7EA-4385-9826-775959B807B8}" srcId="{00A77739-D01D-440E-8302-EBD85195C765}" destId="{7F9297D3-AFAB-40BE-84ED-251C46FF253A}" srcOrd="4" destOrd="0" parTransId="{030BE659-44A2-4030-B237-CE8E7DC55878}" sibTransId="{B0274E81-FABF-436A-93EC-BA816740CDF5}"/>
    <dgm:cxn modelId="{A7D90055-2E90-44A0-B65C-CF4BCB982C97}" srcId="{00A77739-D01D-440E-8302-EBD85195C765}" destId="{0853489B-0C00-4B84-B73D-49041F278C46}" srcOrd="3" destOrd="0" parTransId="{9667C2E1-BA90-4036-BCC2-270FC272CEF7}" sibTransId="{94EE9225-5F58-402F-B7CD-0062BABCBB0A}"/>
    <dgm:cxn modelId="{E15815A5-FD7D-4365-8CD8-691169F4D2C9}" type="presOf" srcId="{828ADB19-2DCA-44AE-8B2C-6AA86D829DD1}" destId="{F158CEED-BA3B-4315-A6C4-1D83E21AB966}" srcOrd="0" destOrd="0" presId="urn:microsoft.com/office/officeart/2005/8/layout/default"/>
    <dgm:cxn modelId="{F6D364A6-27B8-4EF8-AAD7-18058A3E6F59}" type="presOf" srcId="{0853489B-0C00-4B84-B73D-49041F278C46}" destId="{90CDABC2-4003-4D49-ADD0-FAEAA10D5845}" srcOrd="0" destOrd="0" presId="urn:microsoft.com/office/officeart/2005/8/layout/default"/>
    <dgm:cxn modelId="{AE9CEDB5-B57F-42E7-A9CA-C9A38D0A5AEF}" srcId="{00A77739-D01D-440E-8302-EBD85195C765}" destId="{B3CB2AB3-0EE6-4101-A125-2DAD7DBDF940}" srcOrd="0" destOrd="0" parTransId="{50103FAE-57CD-453F-8822-D808898F7ABB}" sibTransId="{8B6B02FE-5EE4-471E-AE25-1D8B5E14693D}"/>
    <dgm:cxn modelId="{6521F1C0-A471-4E9D-8143-E7C8B2E356C0}" type="presOf" srcId="{4E9CDFD1-AF7B-436C-8643-2C7B44A93594}" destId="{138915C7-89C2-4ABF-B8FE-D61BB2893E25}" srcOrd="0" destOrd="0" presId="urn:microsoft.com/office/officeart/2005/8/layout/default"/>
    <dgm:cxn modelId="{F8A3A8E2-E250-4FE1-9B41-8D5FFD3CAE5D}" type="presOf" srcId="{B3CB2AB3-0EE6-4101-A125-2DAD7DBDF940}" destId="{ED9DBAAF-F98D-4727-AC3F-D82FC815576D}" srcOrd="0" destOrd="0" presId="urn:microsoft.com/office/officeart/2005/8/layout/default"/>
    <dgm:cxn modelId="{F2FCEAEA-E654-42A2-8C7A-3BF51E829473}" srcId="{00A77739-D01D-440E-8302-EBD85195C765}" destId="{828ADB19-2DCA-44AE-8B2C-6AA86D829DD1}" srcOrd="2" destOrd="0" parTransId="{74C674DB-89CE-43A7-B5F8-0262C75C695C}" sibTransId="{32FAC632-5FC2-430B-931E-170384DDA132}"/>
    <dgm:cxn modelId="{908CEBF3-ADF5-4170-9F88-09517DE5FEA8}" type="presOf" srcId="{7F9297D3-AFAB-40BE-84ED-251C46FF253A}" destId="{89A1928E-EB1F-40BC-83E7-D48994503737}" srcOrd="0" destOrd="0" presId="urn:microsoft.com/office/officeart/2005/8/layout/default"/>
    <dgm:cxn modelId="{EA7CE2B5-06D8-4EC6-889F-8FC08C420945}" type="presParOf" srcId="{98D0E74A-F295-4B08-A299-51CEF90B46FE}" destId="{ED9DBAAF-F98D-4727-AC3F-D82FC815576D}" srcOrd="0" destOrd="0" presId="urn:microsoft.com/office/officeart/2005/8/layout/default"/>
    <dgm:cxn modelId="{91FBBE92-A517-4D27-8953-D5B3895D9C07}" type="presParOf" srcId="{98D0E74A-F295-4B08-A299-51CEF90B46FE}" destId="{267CC902-53F5-40B6-B462-E212FB76F7E4}" srcOrd="1" destOrd="0" presId="urn:microsoft.com/office/officeart/2005/8/layout/default"/>
    <dgm:cxn modelId="{D99755D6-1B00-482E-8ED8-45E30C8F65E7}" type="presParOf" srcId="{98D0E74A-F295-4B08-A299-51CEF90B46FE}" destId="{138915C7-89C2-4ABF-B8FE-D61BB2893E25}" srcOrd="2" destOrd="0" presId="urn:microsoft.com/office/officeart/2005/8/layout/default"/>
    <dgm:cxn modelId="{D93630E7-9F92-46B5-8BD8-F36EA0D70D71}" type="presParOf" srcId="{98D0E74A-F295-4B08-A299-51CEF90B46FE}" destId="{F23A918B-5481-4326-BAA0-35199E4B1D1B}" srcOrd="3" destOrd="0" presId="urn:microsoft.com/office/officeart/2005/8/layout/default"/>
    <dgm:cxn modelId="{3AF23EC7-A7ED-49C2-9E55-DC53FA1768A3}" type="presParOf" srcId="{98D0E74A-F295-4B08-A299-51CEF90B46FE}" destId="{F158CEED-BA3B-4315-A6C4-1D83E21AB966}" srcOrd="4" destOrd="0" presId="urn:microsoft.com/office/officeart/2005/8/layout/default"/>
    <dgm:cxn modelId="{D4BC0ED7-2E84-4628-BDA8-14391751BC1C}" type="presParOf" srcId="{98D0E74A-F295-4B08-A299-51CEF90B46FE}" destId="{7EF12A41-731C-4E71-ABF3-13045E76970B}" srcOrd="5" destOrd="0" presId="urn:microsoft.com/office/officeart/2005/8/layout/default"/>
    <dgm:cxn modelId="{F6269007-79E0-4BDC-8451-7656D3EB037D}" type="presParOf" srcId="{98D0E74A-F295-4B08-A299-51CEF90B46FE}" destId="{90CDABC2-4003-4D49-ADD0-FAEAA10D5845}" srcOrd="6" destOrd="0" presId="urn:microsoft.com/office/officeart/2005/8/layout/default"/>
    <dgm:cxn modelId="{6267C104-E711-487C-B674-5A9380C8CA66}" type="presParOf" srcId="{98D0E74A-F295-4B08-A299-51CEF90B46FE}" destId="{42879864-B94F-417B-851E-C1A06C3E911C}" srcOrd="7" destOrd="0" presId="urn:microsoft.com/office/officeart/2005/8/layout/default"/>
    <dgm:cxn modelId="{66265C35-9864-41A1-BC65-839837D29FC7}" type="presParOf" srcId="{98D0E74A-F295-4B08-A299-51CEF90B46FE}" destId="{89A1928E-EB1F-40BC-83E7-D48994503737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0A77739-D01D-440E-8302-EBD85195C765}" type="doc">
      <dgm:prSet loTypeId="urn:microsoft.com/office/officeart/2005/8/layout/default" loCatId="list" qsTypeId="urn:microsoft.com/office/officeart/2005/8/quickstyle/simple1" qsCatId="simple" csTypeId="urn:microsoft.com/office/officeart/2005/8/colors/accent4_4" csCatId="accent4" phldr="1"/>
      <dgm:spPr/>
      <dgm:t>
        <a:bodyPr/>
        <a:lstStyle/>
        <a:p>
          <a:endParaRPr lang="en-US"/>
        </a:p>
      </dgm:t>
    </dgm:pt>
    <dgm:pt modelId="{B3CB2AB3-0EE6-4101-A125-2DAD7DBDF940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Load Balancing by routing requests to available instances  </a:t>
          </a:r>
        </a:p>
      </dgm:t>
    </dgm:pt>
    <dgm:pt modelId="{50103FAE-57CD-453F-8822-D808898F7ABB}" type="parTrans" cxnId="{AE9CEDB5-B57F-42E7-A9CA-C9A38D0A5AEF}">
      <dgm:prSet/>
      <dgm:spPr/>
      <dgm:t>
        <a:bodyPr/>
        <a:lstStyle/>
        <a:p>
          <a:endParaRPr lang="en-US"/>
        </a:p>
      </dgm:t>
    </dgm:pt>
    <dgm:pt modelId="{8B6B02FE-5EE4-471E-AE25-1D8B5E14693D}" type="sibTrans" cxnId="{AE9CEDB5-B57F-42E7-A9CA-C9A38D0A5AEF}">
      <dgm:prSet/>
      <dgm:spPr/>
      <dgm:t>
        <a:bodyPr/>
        <a:lstStyle/>
        <a:p>
          <a:endParaRPr lang="en-US"/>
        </a:p>
      </dgm:t>
    </dgm:pt>
    <dgm:pt modelId="{46E831D3-7F3B-44C5-9AB2-3709B502D28D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Autoscaling</a:t>
          </a:r>
        </a:p>
      </dgm:t>
    </dgm:pt>
    <dgm:pt modelId="{BE8DB8D8-F4CE-4B49-A1D4-786821022FF7}" type="parTrans" cxnId="{BD83A61E-3CA2-47BF-9AAB-EDFAE967FF9A}">
      <dgm:prSet/>
      <dgm:spPr/>
      <dgm:t>
        <a:bodyPr/>
        <a:lstStyle/>
        <a:p>
          <a:endParaRPr lang="en-US"/>
        </a:p>
      </dgm:t>
    </dgm:pt>
    <dgm:pt modelId="{38BD54ED-BB21-4B87-AD05-CF43BFDFF0FE}" type="sibTrans" cxnId="{BD83A61E-3CA2-47BF-9AAB-EDFAE967FF9A}">
      <dgm:prSet/>
      <dgm:spPr/>
      <dgm:t>
        <a:bodyPr/>
        <a:lstStyle/>
        <a:p>
          <a:endParaRPr lang="en-US"/>
        </a:p>
      </dgm:t>
    </dgm:pt>
    <dgm:pt modelId="{179DB8B4-01AD-4DDE-B8C3-97534F0D76ED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Failures and retry</a:t>
          </a:r>
        </a:p>
      </dgm:t>
    </dgm:pt>
    <dgm:pt modelId="{07FF99C7-471F-47DC-AF2A-66E4708EA63C}" type="parTrans" cxnId="{AF59FCC9-DF34-4E33-9D41-D4B1FCB8DE6E}">
      <dgm:prSet/>
      <dgm:spPr/>
      <dgm:t>
        <a:bodyPr/>
        <a:lstStyle/>
        <a:p>
          <a:endParaRPr lang="en-US"/>
        </a:p>
      </dgm:t>
    </dgm:pt>
    <dgm:pt modelId="{3F85AE10-DB27-40D2-882D-C62A5F316925}" type="sibTrans" cxnId="{AF59FCC9-DF34-4E33-9D41-D4B1FCB8DE6E}">
      <dgm:prSet/>
      <dgm:spPr/>
      <dgm:t>
        <a:bodyPr/>
        <a:lstStyle/>
        <a:p>
          <a:endParaRPr lang="en-US"/>
        </a:p>
      </dgm:t>
    </dgm:pt>
    <dgm:pt modelId="{D854F64B-E506-46D0-8234-6B3F8059A7D7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Security and isolation</a:t>
          </a:r>
        </a:p>
      </dgm:t>
    </dgm:pt>
    <dgm:pt modelId="{C4B1F966-80E6-41EF-9469-1DE443FE8017}" type="parTrans" cxnId="{7C1B2758-8665-481C-8FE9-49EC94720139}">
      <dgm:prSet/>
      <dgm:spPr/>
      <dgm:t>
        <a:bodyPr/>
        <a:lstStyle/>
        <a:p>
          <a:endParaRPr lang="en-US"/>
        </a:p>
      </dgm:t>
    </dgm:pt>
    <dgm:pt modelId="{CD19E5A1-AD90-4D59-8F40-569F67FFD3B3}" type="sibTrans" cxnId="{7C1B2758-8665-481C-8FE9-49EC94720139}">
      <dgm:prSet/>
      <dgm:spPr/>
      <dgm:t>
        <a:bodyPr/>
        <a:lstStyle/>
        <a:p>
          <a:endParaRPr lang="en-US"/>
        </a:p>
      </dgm:t>
    </dgm:pt>
    <dgm:pt modelId="{73CBB4C4-D8C1-4C1C-994D-D929AA44EFCD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Operating System Management </a:t>
          </a:r>
        </a:p>
      </dgm:t>
    </dgm:pt>
    <dgm:pt modelId="{A22F5A4A-D4CF-421F-AA86-2F85AD66DC94}" type="parTrans" cxnId="{B7D403A7-96E9-47D3-957A-A70AE4F35F05}">
      <dgm:prSet/>
      <dgm:spPr/>
      <dgm:t>
        <a:bodyPr/>
        <a:lstStyle/>
        <a:p>
          <a:endParaRPr lang="en-US"/>
        </a:p>
      </dgm:t>
    </dgm:pt>
    <dgm:pt modelId="{A94A310C-C46D-4A9C-94DA-CBE1C532F0D6}" type="sibTrans" cxnId="{B7D403A7-96E9-47D3-957A-A70AE4F35F05}">
      <dgm:prSet/>
      <dgm:spPr/>
      <dgm:t>
        <a:bodyPr/>
        <a:lstStyle/>
        <a:p>
          <a:endParaRPr lang="en-US"/>
        </a:p>
      </dgm:t>
    </dgm:pt>
    <dgm:pt modelId="{96207BBB-3A7E-4C6B-91CD-450E3ED8C586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Utilization and Billing</a:t>
          </a:r>
        </a:p>
      </dgm:t>
    </dgm:pt>
    <dgm:pt modelId="{70D9CCED-D746-4DA3-81CC-60D25524DCAC}" type="parTrans" cxnId="{6C4A4E57-F4D7-4468-A049-9D61E6478483}">
      <dgm:prSet/>
      <dgm:spPr/>
      <dgm:t>
        <a:bodyPr/>
        <a:lstStyle/>
        <a:p>
          <a:endParaRPr lang="en-US"/>
        </a:p>
      </dgm:t>
    </dgm:pt>
    <dgm:pt modelId="{BEF42DBF-0E1B-43AC-BAC9-241C9A332736}" type="sibTrans" cxnId="{6C4A4E57-F4D7-4468-A049-9D61E6478483}">
      <dgm:prSet/>
      <dgm:spPr/>
      <dgm:t>
        <a:bodyPr/>
        <a:lstStyle/>
        <a:p>
          <a:endParaRPr lang="en-US"/>
        </a:p>
      </dgm:t>
    </dgm:pt>
    <dgm:pt modelId="{98D0E74A-F295-4B08-A299-51CEF90B46FE}" type="pres">
      <dgm:prSet presAssocID="{00A77739-D01D-440E-8302-EBD85195C765}" presName="diagram" presStyleCnt="0">
        <dgm:presLayoutVars>
          <dgm:dir/>
          <dgm:resizeHandles val="exact"/>
        </dgm:presLayoutVars>
      </dgm:prSet>
      <dgm:spPr/>
    </dgm:pt>
    <dgm:pt modelId="{ED9DBAAF-F98D-4727-AC3F-D82FC815576D}" type="pres">
      <dgm:prSet presAssocID="{B3CB2AB3-0EE6-4101-A125-2DAD7DBDF940}" presName="node" presStyleLbl="node1" presStyleIdx="0" presStyleCnt="6">
        <dgm:presLayoutVars>
          <dgm:bulletEnabled val="1"/>
        </dgm:presLayoutVars>
      </dgm:prSet>
      <dgm:spPr/>
    </dgm:pt>
    <dgm:pt modelId="{D7168DFB-9E2A-4C8B-BA15-6DF9499D202F}" type="pres">
      <dgm:prSet presAssocID="{8B6B02FE-5EE4-471E-AE25-1D8B5E14693D}" presName="sibTrans" presStyleCnt="0"/>
      <dgm:spPr/>
    </dgm:pt>
    <dgm:pt modelId="{8F227669-AB5A-4943-BD9F-58914E8DBD3A}" type="pres">
      <dgm:prSet presAssocID="{46E831D3-7F3B-44C5-9AB2-3709B502D28D}" presName="node" presStyleLbl="node1" presStyleIdx="1" presStyleCnt="6">
        <dgm:presLayoutVars>
          <dgm:bulletEnabled val="1"/>
        </dgm:presLayoutVars>
      </dgm:prSet>
      <dgm:spPr/>
    </dgm:pt>
    <dgm:pt modelId="{79BB47FD-4ADC-4414-9896-A04B8F3B59F6}" type="pres">
      <dgm:prSet presAssocID="{38BD54ED-BB21-4B87-AD05-CF43BFDFF0FE}" presName="sibTrans" presStyleCnt="0"/>
      <dgm:spPr/>
    </dgm:pt>
    <dgm:pt modelId="{14267687-E9EF-40ED-8674-7647475123D2}" type="pres">
      <dgm:prSet presAssocID="{179DB8B4-01AD-4DDE-B8C3-97534F0D76ED}" presName="node" presStyleLbl="node1" presStyleIdx="2" presStyleCnt="6">
        <dgm:presLayoutVars>
          <dgm:bulletEnabled val="1"/>
        </dgm:presLayoutVars>
      </dgm:prSet>
      <dgm:spPr/>
    </dgm:pt>
    <dgm:pt modelId="{118F5C99-1F04-4A5E-9B6B-6F0BBE744232}" type="pres">
      <dgm:prSet presAssocID="{3F85AE10-DB27-40D2-882D-C62A5F316925}" presName="sibTrans" presStyleCnt="0"/>
      <dgm:spPr/>
    </dgm:pt>
    <dgm:pt modelId="{434B2A9F-C711-40A5-B5C5-2857CF47F1B4}" type="pres">
      <dgm:prSet presAssocID="{D854F64B-E506-46D0-8234-6B3F8059A7D7}" presName="node" presStyleLbl="node1" presStyleIdx="3" presStyleCnt="6">
        <dgm:presLayoutVars>
          <dgm:bulletEnabled val="1"/>
        </dgm:presLayoutVars>
      </dgm:prSet>
      <dgm:spPr/>
    </dgm:pt>
    <dgm:pt modelId="{A2366479-B871-405D-8410-126AE696D8B7}" type="pres">
      <dgm:prSet presAssocID="{CD19E5A1-AD90-4D59-8F40-569F67FFD3B3}" presName="sibTrans" presStyleCnt="0"/>
      <dgm:spPr/>
    </dgm:pt>
    <dgm:pt modelId="{1DEE5553-A73C-4026-89E9-1A82785574B2}" type="pres">
      <dgm:prSet presAssocID="{73CBB4C4-D8C1-4C1C-994D-D929AA44EFCD}" presName="node" presStyleLbl="node1" presStyleIdx="4" presStyleCnt="6">
        <dgm:presLayoutVars>
          <dgm:bulletEnabled val="1"/>
        </dgm:presLayoutVars>
      </dgm:prSet>
      <dgm:spPr/>
    </dgm:pt>
    <dgm:pt modelId="{42E8ADB7-B71C-4F38-87BF-7A5AB2B7ED2E}" type="pres">
      <dgm:prSet presAssocID="{A94A310C-C46D-4A9C-94DA-CBE1C532F0D6}" presName="sibTrans" presStyleCnt="0"/>
      <dgm:spPr/>
    </dgm:pt>
    <dgm:pt modelId="{6B7E8CE7-FF9E-4F41-819D-7180DF884955}" type="pres">
      <dgm:prSet presAssocID="{96207BBB-3A7E-4C6B-91CD-450E3ED8C586}" presName="node" presStyleLbl="node1" presStyleIdx="5" presStyleCnt="6">
        <dgm:presLayoutVars>
          <dgm:bulletEnabled val="1"/>
        </dgm:presLayoutVars>
      </dgm:prSet>
      <dgm:spPr/>
    </dgm:pt>
  </dgm:ptLst>
  <dgm:cxnLst>
    <dgm:cxn modelId="{0E48F60F-08D5-4521-A509-A20282CF231E}" type="presOf" srcId="{D854F64B-E506-46D0-8234-6B3F8059A7D7}" destId="{434B2A9F-C711-40A5-B5C5-2857CF47F1B4}" srcOrd="0" destOrd="0" presId="urn:microsoft.com/office/officeart/2005/8/layout/default"/>
    <dgm:cxn modelId="{BD83A61E-3CA2-47BF-9AAB-EDFAE967FF9A}" srcId="{00A77739-D01D-440E-8302-EBD85195C765}" destId="{46E831D3-7F3B-44C5-9AB2-3709B502D28D}" srcOrd="1" destOrd="0" parTransId="{BE8DB8D8-F4CE-4B49-A1D4-786821022FF7}" sibTransId="{38BD54ED-BB21-4B87-AD05-CF43BFDFF0FE}"/>
    <dgm:cxn modelId="{DB18C520-1FE8-4900-AE1B-6C68E280A573}" type="presOf" srcId="{73CBB4C4-D8C1-4C1C-994D-D929AA44EFCD}" destId="{1DEE5553-A73C-4026-89E9-1A82785574B2}" srcOrd="0" destOrd="0" presId="urn:microsoft.com/office/officeart/2005/8/layout/default"/>
    <dgm:cxn modelId="{9FD6F94A-DD8E-4A23-9441-B8A1B7C42767}" type="presOf" srcId="{00A77739-D01D-440E-8302-EBD85195C765}" destId="{98D0E74A-F295-4B08-A299-51CEF90B46FE}" srcOrd="0" destOrd="0" presId="urn:microsoft.com/office/officeart/2005/8/layout/default"/>
    <dgm:cxn modelId="{6C4A4E57-F4D7-4468-A049-9D61E6478483}" srcId="{00A77739-D01D-440E-8302-EBD85195C765}" destId="{96207BBB-3A7E-4C6B-91CD-450E3ED8C586}" srcOrd="5" destOrd="0" parTransId="{70D9CCED-D746-4DA3-81CC-60D25524DCAC}" sibTransId="{BEF42DBF-0E1B-43AC-BAC9-241C9A332736}"/>
    <dgm:cxn modelId="{7C1B2758-8665-481C-8FE9-49EC94720139}" srcId="{00A77739-D01D-440E-8302-EBD85195C765}" destId="{D854F64B-E506-46D0-8234-6B3F8059A7D7}" srcOrd="3" destOrd="0" parTransId="{C4B1F966-80E6-41EF-9469-1DE443FE8017}" sibTransId="{CD19E5A1-AD90-4D59-8F40-569F67FFD3B3}"/>
    <dgm:cxn modelId="{0D62A57E-5BE5-4937-9C7C-598140B4CEDB}" type="presOf" srcId="{46E831D3-7F3B-44C5-9AB2-3709B502D28D}" destId="{8F227669-AB5A-4943-BD9F-58914E8DBD3A}" srcOrd="0" destOrd="0" presId="urn:microsoft.com/office/officeart/2005/8/layout/default"/>
    <dgm:cxn modelId="{D57B0393-7315-4F69-A312-553DBB266B89}" type="presOf" srcId="{96207BBB-3A7E-4C6B-91CD-450E3ED8C586}" destId="{6B7E8CE7-FF9E-4F41-819D-7180DF884955}" srcOrd="0" destOrd="0" presId="urn:microsoft.com/office/officeart/2005/8/layout/default"/>
    <dgm:cxn modelId="{B7D403A7-96E9-47D3-957A-A70AE4F35F05}" srcId="{00A77739-D01D-440E-8302-EBD85195C765}" destId="{73CBB4C4-D8C1-4C1C-994D-D929AA44EFCD}" srcOrd="4" destOrd="0" parTransId="{A22F5A4A-D4CF-421F-AA86-2F85AD66DC94}" sibTransId="{A94A310C-C46D-4A9C-94DA-CBE1C532F0D6}"/>
    <dgm:cxn modelId="{DE1980AC-BAE6-48D4-974A-9B519D57F93C}" type="presOf" srcId="{179DB8B4-01AD-4DDE-B8C3-97534F0D76ED}" destId="{14267687-E9EF-40ED-8674-7647475123D2}" srcOrd="0" destOrd="0" presId="urn:microsoft.com/office/officeart/2005/8/layout/default"/>
    <dgm:cxn modelId="{AE9CEDB5-B57F-42E7-A9CA-C9A38D0A5AEF}" srcId="{00A77739-D01D-440E-8302-EBD85195C765}" destId="{B3CB2AB3-0EE6-4101-A125-2DAD7DBDF940}" srcOrd="0" destOrd="0" parTransId="{50103FAE-57CD-453F-8822-D808898F7ABB}" sibTransId="{8B6B02FE-5EE4-471E-AE25-1D8B5E14693D}"/>
    <dgm:cxn modelId="{AF59FCC9-DF34-4E33-9D41-D4B1FCB8DE6E}" srcId="{00A77739-D01D-440E-8302-EBD85195C765}" destId="{179DB8B4-01AD-4DDE-B8C3-97534F0D76ED}" srcOrd="2" destOrd="0" parTransId="{07FF99C7-471F-47DC-AF2A-66E4708EA63C}" sibTransId="{3F85AE10-DB27-40D2-882D-C62A5F316925}"/>
    <dgm:cxn modelId="{F8A3A8E2-E250-4FE1-9B41-8D5FFD3CAE5D}" type="presOf" srcId="{B3CB2AB3-0EE6-4101-A125-2DAD7DBDF940}" destId="{ED9DBAAF-F98D-4727-AC3F-D82FC815576D}" srcOrd="0" destOrd="0" presId="urn:microsoft.com/office/officeart/2005/8/layout/default"/>
    <dgm:cxn modelId="{EA7CE2B5-06D8-4EC6-889F-8FC08C420945}" type="presParOf" srcId="{98D0E74A-F295-4B08-A299-51CEF90B46FE}" destId="{ED9DBAAF-F98D-4727-AC3F-D82FC815576D}" srcOrd="0" destOrd="0" presId="urn:microsoft.com/office/officeart/2005/8/layout/default"/>
    <dgm:cxn modelId="{1416B4D2-8600-45BE-B9CC-FC8489B68AF0}" type="presParOf" srcId="{98D0E74A-F295-4B08-A299-51CEF90B46FE}" destId="{D7168DFB-9E2A-4C8B-BA15-6DF9499D202F}" srcOrd="1" destOrd="0" presId="urn:microsoft.com/office/officeart/2005/8/layout/default"/>
    <dgm:cxn modelId="{D376684F-F2DA-4758-83C6-2A021D95EA22}" type="presParOf" srcId="{98D0E74A-F295-4B08-A299-51CEF90B46FE}" destId="{8F227669-AB5A-4943-BD9F-58914E8DBD3A}" srcOrd="2" destOrd="0" presId="urn:microsoft.com/office/officeart/2005/8/layout/default"/>
    <dgm:cxn modelId="{D966AED4-9A22-4D06-9B55-CEA0B16DA788}" type="presParOf" srcId="{98D0E74A-F295-4B08-A299-51CEF90B46FE}" destId="{79BB47FD-4ADC-4414-9896-A04B8F3B59F6}" srcOrd="3" destOrd="0" presId="urn:microsoft.com/office/officeart/2005/8/layout/default"/>
    <dgm:cxn modelId="{FBD3F7C6-02D2-453F-A4B8-5C16DFA9DD4B}" type="presParOf" srcId="{98D0E74A-F295-4B08-A299-51CEF90B46FE}" destId="{14267687-E9EF-40ED-8674-7647475123D2}" srcOrd="4" destOrd="0" presId="urn:microsoft.com/office/officeart/2005/8/layout/default"/>
    <dgm:cxn modelId="{B97206C3-619E-48B8-899A-F644B9194A54}" type="presParOf" srcId="{98D0E74A-F295-4B08-A299-51CEF90B46FE}" destId="{118F5C99-1F04-4A5E-9B6B-6F0BBE744232}" srcOrd="5" destOrd="0" presId="urn:microsoft.com/office/officeart/2005/8/layout/default"/>
    <dgm:cxn modelId="{0533DD3C-E950-44F7-8C63-2855BFFE4BE3}" type="presParOf" srcId="{98D0E74A-F295-4B08-A299-51CEF90B46FE}" destId="{434B2A9F-C711-40A5-B5C5-2857CF47F1B4}" srcOrd="6" destOrd="0" presId="urn:microsoft.com/office/officeart/2005/8/layout/default"/>
    <dgm:cxn modelId="{88D4EA2F-DF25-415A-87A9-0204A32A5F24}" type="presParOf" srcId="{98D0E74A-F295-4B08-A299-51CEF90B46FE}" destId="{A2366479-B871-405D-8410-126AE696D8B7}" srcOrd="7" destOrd="0" presId="urn:microsoft.com/office/officeart/2005/8/layout/default"/>
    <dgm:cxn modelId="{DE959045-7AF7-42CA-B152-8C9AC29657DD}" type="presParOf" srcId="{98D0E74A-F295-4B08-A299-51CEF90B46FE}" destId="{1DEE5553-A73C-4026-89E9-1A82785574B2}" srcOrd="8" destOrd="0" presId="urn:microsoft.com/office/officeart/2005/8/layout/default"/>
    <dgm:cxn modelId="{B9967660-53C4-477A-85F5-4DFD72652B33}" type="presParOf" srcId="{98D0E74A-F295-4B08-A299-51CEF90B46FE}" destId="{42E8ADB7-B71C-4F38-87BF-7A5AB2B7ED2E}" srcOrd="9" destOrd="0" presId="urn:microsoft.com/office/officeart/2005/8/layout/default"/>
    <dgm:cxn modelId="{FBD81FAC-341B-4C0E-B3A4-E8F89BE2A86A}" type="presParOf" srcId="{98D0E74A-F295-4B08-A299-51CEF90B46FE}" destId="{6B7E8CE7-FF9E-4F41-819D-7180DF884955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57B246-68D0-4917-8850-700BB25C6655}">
      <dsp:nvSpPr>
        <dsp:cNvPr id="0" name=""/>
        <dsp:cNvSpPr/>
      </dsp:nvSpPr>
      <dsp:spPr>
        <a:xfrm>
          <a:off x="1153599" y="2526"/>
          <a:ext cx="3597997" cy="1965778"/>
        </a:xfrm>
        <a:prstGeom prst="rect">
          <a:avLst/>
        </a:prstGeom>
        <a:solidFill>
          <a:schemeClr val="accent4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100" b="1" kern="1200" dirty="0">
              <a:solidFill>
                <a:schemeClr val="tx1"/>
              </a:solidFill>
              <a:latin typeface="Montserrat" charset="0"/>
            </a:rPr>
            <a:t>AWS Lambda 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400" kern="1200" dirty="0">
              <a:solidFill>
                <a:schemeClr val="tx1"/>
              </a:solidFill>
              <a:latin typeface="Montserrat" charset="0"/>
            </a:rPr>
            <a:t>A </a:t>
          </a:r>
          <a:r>
            <a:rPr lang="en-CA" sz="1400" b="1" kern="1200" dirty="0">
              <a:solidFill>
                <a:schemeClr val="tx1"/>
              </a:solidFill>
              <a:latin typeface="Montserrat" charset="0"/>
            </a:rPr>
            <a:t>serverless event driven service </a:t>
          </a:r>
          <a:r>
            <a:rPr lang="en-CA" sz="1400" kern="1200" dirty="0">
              <a:solidFill>
                <a:schemeClr val="tx1"/>
              </a:solidFill>
              <a:latin typeface="Montserrat" charset="0"/>
            </a:rPr>
            <a:t>that is perfect for </a:t>
          </a:r>
          <a:r>
            <a:rPr lang="en-CA" sz="1400" b="1" kern="1200" dirty="0">
              <a:solidFill>
                <a:schemeClr val="tx1"/>
              </a:solidFill>
              <a:latin typeface="Montserrat" charset="0"/>
            </a:rPr>
            <a:t>mini tasks </a:t>
          </a:r>
          <a:r>
            <a:rPr lang="en-CA" sz="1400" kern="1200" dirty="0">
              <a:solidFill>
                <a:schemeClr val="tx1"/>
              </a:solidFill>
              <a:latin typeface="Montserrat" charset="0"/>
            </a:rPr>
            <a:t>that are </a:t>
          </a:r>
          <a:r>
            <a:rPr lang="en-CA" sz="1400" b="1" kern="1200" dirty="0">
              <a:solidFill>
                <a:schemeClr val="tx1"/>
              </a:solidFill>
              <a:latin typeface="Montserrat" charset="0"/>
            </a:rPr>
            <a:t>repeated frequently</a:t>
          </a:r>
          <a:r>
            <a:rPr lang="en-CA" sz="1400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. AWS lambda empowers anyone to run code without thinking about servers or underlying infrastructure. </a:t>
          </a:r>
          <a:endParaRPr lang="en-US" sz="1400" kern="1200" dirty="0">
            <a:solidFill>
              <a:schemeClr val="tx1"/>
            </a:solidFill>
            <a:latin typeface="Montserrat" charset="0"/>
            <a:ea typeface="+mn-ea"/>
            <a:cs typeface="+mn-cs"/>
          </a:endParaRPr>
        </a:p>
      </dsp:txBody>
      <dsp:txXfrm>
        <a:off x="1153599" y="2526"/>
        <a:ext cx="3597997" cy="1965778"/>
      </dsp:txXfrm>
    </dsp:sp>
    <dsp:sp modelId="{D43205A9-C3DE-40D5-B8FE-7FBD0CB56330}">
      <dsp:nvSpPr>
        <dsp:cNvPr id="0" name=""/>
        <dsp:cNvSpPr/>
      </dsp:nvSpPr>
      <dsp:spPr>
        <a:xfrm>
          <a:off x="5079227" y="2526"/>
          <a:ext cx="3752082" cy="1965778"/>
        </a:xfrm>
        <a:prstGeom prst="rect">
          <a:avLst/>
        </a:prstGeom>
        <a:solidFill>
          <a:schemeClr val="accent4">
            <a:shade val="80000"/>
            <a:hueOff val="-256642"/>
            <a:satOff val="0"/>
            <a:lumOff val="1693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AWS Step Functions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400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allows for creating </a:t>
          </a:r>
          <a:r>
            <a:rPr lang="en-CA" sz="1400" b="1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serverless workflows </a:t>
          </a:r>
          <a:r>
            <a:rPr lang="en-CA" sz="1400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in which the output from a step is fed as an input to the next step.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CA" sz="1400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AWS Step functions converts a workflow into a </a:t>
          </a:r>
          <a:r>
            <a:rPr lang="en-CA" sz="1400" b="1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state machine diagram </a:t>
          </a:r>
          <a:r>
            <a:rPr lang="en-CA" sz="1400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that’s easy to debug and understand. </a:t>
          </a:r>
        </a:p>
      </dsp:txBody>
      <dsp:txXfrm>
        <a:off x="5079227" y="2526"/>
        <a:ext cx="3752082" cy="1965778"/>
      </dsp:txXfrm>
    </dsp:sp>
    <dsp:sp modelId="{69FE8882-5835-4060-9432-2A04C3978974}">
      <dsp:nvSpPr>
        <dsp:cNvPr id="0" name=""/>
        <dsp:cNvSpPr/>
      </dsp:nvSpPr>
      <dsp:spPr>
        <a:xfrm>
          <a:off x="3208559" y="2295934"/>
          <a:ext cx="3567790" cy="1965778"/>
        </a:xfrm>
        <a:prstGeom prst="rect">
          <a:avLst/>
        </a:prstGeom>
        <a:solidFill>
          <a:schemeClr val="accent4">
            <a:shade val="80000"/>
            <a:hueOff val="-513283"/>
            <a:satOff val="0"/>
            <a:lumOff val="3387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AWS </a:t>
          </a:r>
          <a:r>
            <a:rPr lang="en-US" sz="2000" b="1" kern="1200" dirty="0" err="1">
              <a:solidFill>
                <a:schemeClr val="tx1"/>
              </a:solidFill>
              <a:latin typeface="Montserrat" charset="0"/>
              <a:ea typeface="+mn-ea"/>
              <a:cs typeface="+mn-cs"/>
            </a:rPr>
            <a:t>SageMaker</a:t>
          </a:r>
          <a:r>
            <a:rPr lang="en-US" sz="2000" b="1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 Pipelines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Is a specialized continuous integration and continuous delivery (CI/CD) </a:t>
          </a:r>
          <a:r>
            <a:rPr lang="en-US" sz="1400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service for machine learning. With </a:t>
          </a:r>
          <a:r>
            <a:rPr lang="en-US" sz="1400" kern="1200" dirty="0" err="1">
              <a:solidFill>
                <a:schemeClr val="tx1"/>
              </a:solidFill>
              <a:latin typeface="Montserrat" charset="0"/>
              <a:ea typeface="+mn-ea"/>
              <a:cs typeface="+mn-cs"/>
            </a:rPr>
            <a:t>SageMaker</a:t>
          </a:r>
          <a:r>
            <a:rPr lang="en-US" sz="1400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 Pipelines, you can </a:t>
          </a:r>
          <a:r>
            <a:rPr lang="en-US" sz="1400" b="1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create, automate, and manage end-to-end ML workflows </a:t>
          </a:r>
          <a:r>
            <a:rPr lang="en-US" sz="1400" kern="1200" dirty="0">
              <a:solidFill>
                <a:schemeClr val="tx1"/>
              </a:solidFill>
              <a:latin typeface="Montserrat" charset="0"/>
              <a:ea typeface="+mn-ea"/>
              <a:cs typeface="+mn-cs"/>
            </a:rPr>
            <a:t>at scale.</a:t>
          </a:r>
        </a:p>
      </dsp:txBody>
      <dsp:txXfrm>
        <a:off x="3208559" y="2295934"/>
        <a:ext cx="3567790" cy="196577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BC0728-3426-48A8-8495-F71F986676EF}">
      <dsp:nvSpPr>
        <dsp:cNvPr id="0" name=""/>
        <dsp:cNvSpPr/>
      </dsp:nvSpPr>
      <dsp:spPr>
        <a:xfrm>
          <a:off x="3226181" y="0"/>
          <a:ext cx="2552789" cy="2553049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5EB370-B09B-408C-9D11-FE13A105CC75}">
      <dsp:nvSpPr>
        <dsp:cNvPr id="0" name=""/>
        <dsp:cNvSpPr/>
      </dsp:nvSpPr>
      <dsp:spPr>
        <a:xfrm>
          <a:off x="3789796" y="924134"/>
          <a:ext cx="1424601" cy="7122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DATA COLLECTION &amp; PRE-PROCESSING</a:t>
          </a:r>
        </a:p>
      </dsp:txBody>
      <dsp:txXfrm>
        <a:off x="3789796" y="924134"/>
        <a:ext cx="1424601" cy="712227"/>
      </dsp:txXfrm>
    </dsp:sp>
    <dsp:sp modelId="{8C1452DA-95FA-4544-8585-317E75C09BA7}">
      <dsp:nvSpPr>
        <dsp:cNvPr id="0" name=""/>
        <dsp:cNvSpPr/>
      </dsp:nvSpPr>
      <dsp:spPr>
        <a:xfrm>
          <a:off x="2516993" y="1467106"/>
          <a:ext cx="2552789" cy="2553049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8C8058-4D9A-4E85-9EF5-2DCA59B6A7C9}">
      <dsp:nvSpPr>
        <dsp:cNvPr id="0" name=""/>
        <dsp:cNvSpPr/>
      </dsp:nvSpPr>
      <dsp:spPr>
        <a:xfrm>
          <a:off x="3077735" y="2393949"/>
          <a:ext cx="1424601" cy="7122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MODEL TRAINING</a:t>
          </a:r>
        </a:p>
      </dsp:txBody>
      <dsp:txXfrm>
        <a:off x="3077735" y="2393949"/>
        <a:ext cx="1424601" cy="712227"/>
      </dsp:txXfrm>
    </dsp:sp>
    <dsp:sp modelId="{981E2F4E-34E1-4F90-9407-C50126F2AF84}">
      <dsp:nvSpPr>
        <dsp:cNvPr id="0" name=""/>
        <dsp:cNvSpPr/>
      </dsp:nvSpPr>
      <dsp:spPr>
        <a:xfrm>
          <a:off x="3226181" y="2939629"/>
          <a:ext cx="2552789" cy="2553049"/>
        </a:xfrm>
        <a:prstGeom prst="circularArrow">
          <a:avLst>
            <a:gd name="adj1" fmla="val 10980"/>
            <a:gd name="adj2" fmla="val 1142322"/>
            <a:gd name="adj3" fmla="val 4500000"/>
            <a:gd name="adj4" fmla="val 13500000"/>
            <a:gd name="adj5" fmla="val 125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2BC104-7FAE-476F-8FCF-EFD270EE29E1}">
      <dsp:nvSpPr>
        <dsp:cNvPr id="0" name=""/>
        <dsp:cNvSpPr/>
      </dsp:nvSpPr>
      <dsp:spPr>
        <a:xfrm>
          <a:off x="3789796" y="3863763"/>
          <a:ext cx="1424601" cy="7122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MODEL EVALUATION</a:t>
          </a:r>
        </a:p>
      </dsp:txBody>
      <dsp:txXfrm>
        <a:off x="3789796" y="3863763"/>
        <a:ext cx="1424601" cy="712227"/>
      </dsp:txXfrm>
    </dsp:sp>
    <dsp:sp modelId="{24D3CB74-15C8-4917-89D7-96FE372B3ABF}">
      <dsp:nvSpPr>
        <dsp:cNvPr id="0" name=""/>
        <dsp:cNvSpPr/>
      </dsp:nvSpPr>
      <dsp:spPr>
        <a:xfrm>
          <a:off x="2698958" y="4575991"/>
          <a:ext cx="2193167" cy="2194227"/>
        </a:xfrm>
        <a:prstGeom prst="blockArc">
          <a:avLst>
            <a:gd name="adj1" fmla="val 0"/>
            <a:gd name="adj2" fmla="val 18900000"/>
            <a:gd name="adj3" fmla="val 1274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2C1F43-262D-4D29-BB33-E3F63E0055BD}">
      <dsp:nvSpPr>
        <dsp:cNvPr id="0" name=""/>
        <dsp:cNvSpPr/>
      </dsp:nvSpPr>
      <dsp:spPr>
        <a:xfrm>
          <a:off x="3077735" y="5333578"/>
          <a:ext cx="1424601" cy="7122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MODEL DEPLOYMENT </a:t>
          </a:r>
        </a:p>
      </dsp:txBody>
      <dsp:txXfrm>
        <a:off x="3077735" y="5333578"/>
        <a:ext cx="1424601" cy="7122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9DBAAF-F98D-4727-AC3F-D82FC815576D}">
      <dsp:nvSpPr>
        <dsp:cNvPr id="0" name=""/>
        <dsp:cNvSpPr/>
      </dsp:nvSpPr>
      <dsp:spPr>
        <a:xfrm>
          <a:off x="1221978" y="2645"/>
          <a:ext cx="2706687" cy="1624012"/>
        </a:xfrm>
        <a:prstGeom prst="rect">
          <a:avLst/>
        </a:prstGeom>
        <a:solidFill>
          <a:schemeClr val="accent4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solidFill>
                <a:schemeClr val="tx1"/>
              </a:solidFill>
            </a:rPr>
            <a:t>Enhanced Agility</a:t>
          </a:r>
        </a:p>
      </dsp:txBody>
      <dsp:txXfrm>
        <a:off x="1221978" y="2645"/>
        <a:ext cx="2706687" cy="1624012"/>
      </dsp:txXfrm>
    </dsp:sp>
    <dsp:sp modelId="{138915C7-89C2-4ABF-B8FE-D61BB2893E25}">
      <dsp:nvSpPr>
        <dsp:cNvPr id="0" name=""/>
        <dsp:cNvSpPr/>
      </dsp:nvSpPr>
      <dsp:spPr>
        <a:xfrm>
          <a:off x="4199334" y="2645"/>
          <a:ext cx="2706687" cy="1624012"/>
        </a:xfrm>
        <a:prstGeom prst="rect">
          <a:avLst/>
        </a:prstGeom>
        <a:solidFill>
          <a:schemeClr val="accent4">
            <a:shade val="50000"/>
            <a:hueOff val="-237682"/>
            <a:satOff val="0"/>
            <a:lumOff val="1932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solidFill>
                <a:schemeClr val="tx1"/>
              </a:solidFill>
            </a:rPr>
            <a:t>Reduced Costs</a:t>
          </a:r>
        </a:p>
      </dsp:txBody>
      <dsp:txXfrm>
        <a:off x="4199334" y="2645"/>
        <a:ext cx="2706687" cy="1624012"/>
      </dsp:txXfrm>
    </dsp:sp>
    <dsp:sp modelId="{F158CEED-BA3B-4315-A6C4-1D83E21AB966}">
      <dsp:nvSpPr>
        <dsp:cNvPr id="0" name=""/>
        <dsp:cNvSpPr/>
      </dsp:nvSpPr>
      <dsp:spPr>
        <a:xfrm>
          <a:off x="1221978" y="1897327"/>
          <a:ext cx="2706687" cy="1624012"/>
        </a:xfrm>
        <a:prstGeom prst="rect">
          <a:avLst/>
        </a:prstGeom>
        <a:solidFill>
          <a:schemeClr val="accent4">
            <a:shade val="50000"/>
            <a:hueOff val="-475363"/>
            <a:satOff val="0"/>
            <a:lumOff val="3864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solidFill>
                <a:schemeClr val="tx1"/>
              </a:solidFill>
            </a:rPr>
            <a:t>Fast Time to Market</a:t>
          </a:r>
        </a:p>
      </dsp:txBody>
      <dsp:txXfrm>
        <a:off x="1221978" y="1897327"/>
        <a:ext cx="2706687" cy="1624012"/>
      </dsp:txXfrm>
    </dsp:sp>
    <dsp:sp modelId="{90CDABC2-4003-4D49-ADD0-FAEAA10D5845}">
      <dsp:nvSpPr>
        <dsp:cNvPr id="0" name=""/>
        <dsp:cNvSpPr/>
      </dsp:nvSpPr>
      <dsp:spPr>
        <a:xfrm>
          <a:off x="4199334" y="1897327"/>
          <a:ext cx="2706687" cy="1624012"/>
        </a:xfrm>
        <a:prstGeom prst="rect">
          <a:avLst/>
        </a:prstGeom>
        <a:solidFill>
          <a:schemeClr val="accent4">
            <a:shade val="50000"/>
            <a:hueOff val="-475363"/>
            <a:satOff val="0"/>
            <a:lumOff val="3864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solidFill>
                <a:schemeClr val="tx1"/>
              </a:solidFill>
            </a:rPr>
            <a:t>No hassle in  Provisioning HW and Managing SW</a:t>
          </a:r>
        </a:p>
      </dsp:txBody>
      <dsp:txXfrm>
        <a:off x="4199334" y="1897327"/>
        <a:ext cx="2706687" cy="1624012"/>
      </dsp:txXfrm>
    </dsp:sp>
    <dsp:sp modelId="{89A1928E-EB1F-40BC-83E7-D48994503737}">
      <dsp:nvSpPr>
        <dsp:cNvPr id="0" name=""/>
        <dsp:cNvSpPr/>
      </dsp:nvSpPr>
      <dsp:spPr>
        <a:xfrm>
          <a:off x="2710656" y="3792008"/>
          <a:ext cx="2706687" cy="1624012"/>
        </a:xfrm>
        <a:prstGeom prst="rect">
          <a:avLst/>
        </a:prstGeom>
        <a:solidFill>
          <a:schemeClr val="accent4">
            <a:shade val="50000"/>
            <a:hueOff val="-237682"/>
            <a:satOff val="0"/>
            <a:lumOff val="1932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solidFill>
                <a:schemeClr val="tx1"/>
              </a:solidFill>
            </a:rPr>
            <a:t>Allows Developers to Focus on the product</a:t>
          </a:r>
          <a:endParaRPr lang="en-US" sz="2600" kern="1200" dirty="0"/>
        </a:p>
      </dsp:txBody>
      <dsp:txXfrm>
        <a:off x="2710656" y="3792008"/>
        <a:ext cx="2706687" cy="162401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9DBAAF-F98D-4727-AC3F-D82FC815576D}">
      <dsp:nvSpPr>
        <dsp:cNvPr id="0" name=""/>
        <dsp:cNvSpPr/>
      </dsp:nvSpPr>
      <dsp:spPr>
        <a:xfrm>
          <a:off x="1221978" y="2645"/>
          <a:ext cx="2706687" cy="1624012"/>
        </a:xfrm>
        <a:prstGeom prst="rect">
          <a:avLst/>
        </a:prstGeom>
        <a:solidFill>
          <a:schemeClr val="accent4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solidFill>
                <a:schemeClr val="tx1"/>
              </a:solidFill>
            </a:rPr>
            <a:t>Load Balancing by routing requests to available instances  </a:t>
          </a:r>
        </a:p>
      </dsp:txBody>
      <dsp:txXfrm>
        <a:off x="1221978" y="2645"/>
        <a:ext cx="2706687" cy="1624012"/>
      </dsp:txXfrm>
    </dsp:sp>
    <dsp:sp modelId="{8F227669-AB5A-4943-BD9F-58914E8DBD3A}">
      <dsp:nvSpPr>
        <dsp:cNvPr id="0" name=""/>
        <dsp:cNvSpPr/>
      </dsp:nvSpPr>
      <dsp:spPr>
        <a:xfrm>
          <a:off x="4199334" y="2645"/>
          <a:ext cx="2706687" cy="1624012"/>
        </a:xfrm>
        <a:prstGeom prst="rect">
          <a:avLst/>
        </a:prstGeom>
        <a:solidFill>
          <a:schemeClr val="accent4">
            <a:shade val="50000"/>
            <a:hueOff val="-198068"/>
            <a:satOff val="0"/>
            <a:lumOff val="1610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solidFill>
                <a:schemeClr val="tx1"/>
              </a:solidFill>
            </a:rPr>
            <a:t>Autoscaling</a:t>
          </a:r>
        </a:p>
      </dsp:txBody>
      <dsp:txXfrm>
        <a:off x="4199334" y="2645"/>
        <a:ext cx="2706687" cy="1624012"/>
      </dsp:txXfrm>
    </dsp:sp>
    <dsp:sp modelId="{14267687-E9EF-40ED-8674-7647475123D2}">
      <dsp:nvSpPr>
        <dsp:cNvPr id="0" name=""/>
        <dsp:cNvSpPr/>
      </dsp:nvSpPr>
      <dsp:spPr>
        <a:xfrm>
          <a:off x="1221978" y="1897327"/>
          <a:ext cx="2706687" cy="1624012"/>
        </a:xfrm>
        <a:prstGeom prst="rect">
          <a:avLst/>
        </a:prstGeom>
        <a:solidFill>
          <a:schemeClr val="accent4">
            <a:shade val="50000"/>
            <a:hueOff val="-396136"/>
            <a:satOff val="0"/>
            <a:lumOff val="322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solidFill>
                <a:schemeClr val="tx1"/>
              </a:solidFill>
            </a:rPr>
            <a:t>Failures and retry</a:t>
          </a:r>
        </a:p>
      </dsp:txBody>
      <dsp:txXfrm>
        <a:off x="1221978" y="1897327"/>
        <a:ext cx="2706687" cy="1624012"/>
      </dsp:txXfrm>
    </dsp:sp>
    <dsp:sp modelId="{434B2A9F-C711-40A5-B5C5-2857CF47F1B4}">
      <dsp:nvSpPr>
        <dsp:cNvPr id="0" name=""/>
        <dsp:cNvSpPr/>
      </dsp:nvSpPr>
      <dsp:spPr>
        <a:xfrm>
          <a:off x="4199334" y="1897327"/>
          <a:ext cx="2706687" cy="1624012"/>
        </a:xfrm>
        <a:prstGeom prst="rect">
          <a:avLst/>
        </a:prstGeom>
        <a:solidFill>
          <a:schemeClr val="accent4">
            <a:shade val="50000"/>
            <a:hueOff val="-594204"/>
            <a:satOff val="0"/>
            <a:lumOff val="483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solidFill>
                <a:schemeClr val="tx1"/>
              </a:solidFill>
            </a:rPr>
            <a:t>Security and isolation</a:t>
          </a:r>
        </a:p>
      </dsp:txBody>
      <dsp:txXfrm>
        <a:off x="4199334" y="1897327"/>
        <a:ext cx="2706687" cy="1624012"/>
      </dsp:txXfrm>
    </dsp:sp>
    <dsp:sp modelId="{1DEE5553-A73C-4026-89E9-1A82785574B2}">
      <dsp:nvSpPr>
        <dsp:cNvPr id="0" name=""/>
        <dsp:cNvSpPr/>
      </dsp:nvSpPr>
      <dsp:spPr>
        <a:xfrm>
          <a:off x="1221978" y="3792008"/>
          <a:ext cx="2706687" cy="1624012"/>
        </a:xfrm>
        <a:prstGeom prst="rect">
          <a:avLst/>
        </a:prstGeom>
        <a:solidFill>
          <a:schemeClr val="accent4">
            <a:shade val="50000"/>
            <a:hueOff val="-396136"/>
            <a:satOff val="0"/>
            <a:lumOff val="322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solidFill>
                <a:schemeClr val="tx1"/>
              </a:solidFill>
            </a:rPr>
            <a:t>Operating System Management </a:t>
          </a:r>
        </a:p>
      </dsp:txBody>
      <dsp:txXfrm>
        <a:off x="1221978" y="3792008"/>
        <a:ext cx="2706687" cy="1624012"/>
      </dsp:txXfrm>
    </dsp:sp>
    <dsp:sp modelId="{6B7E8CE7-FF9E-4F41-819D-7180DF884955}">
      <dsp:nvSpPr>
        <dsp:cNvPr id="0" name=""/>
        <dsp:cNvSpPr/>
      </dsp:nvSpPr>
      <dsp:spPr>
        <a:xfrm>
          <a:off x="4199334" y="3792008"/>
          <a:ext cx="2706687" cy="1624012"/>
        </a:xfrm>
        <a:prstGeom prst="rect">
          <a:avLst/>
        </a:prstGeom>
        <a:solidFill>
          <a:schemeClr val="accent4">
            <a:shade val="50000"/>
            <a:hueOff val="-198068"/>
            <a:satOff val="0"/>
            <a:lumOff val="1610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solidFill>
                <a:schemeClr val="tx1"/>
              </a:solidFill>
            </a:rPr>
            <a:t>Utilization and Billing</a:t>
          </a:r>
        </a:p>
      </dsp:txBody>
      <dsp:txXfrm>
        <a:off x="4199334" y="3792008"/>
        <a:ext cx="2706687" cy="16240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774804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0CF9D4-6142-441F-9CC7-B111E5F3C8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BD84C9-C47B-4688-9E12-08B97B78CB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306C19-EDB8-45AC-A06D-1C6E7A468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420566-273E-44F3-9CE4-498C94861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6D2815-D915-46BB-8E74-27731C322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3268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2DE03E-921D-4B71-9894-652B786F0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279575F-2318-430B-A3C7-280A00723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1D7F357-B243-4712-AB7A-F0C6E60AA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3082FC-CA95-4D75-B66C-561D51CC3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B50573C-42FA-4875-8D00-243C2A886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7358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45DC263-2243-4775-9DD9-3D4006A07E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9D7DE7F-6F3E-45F8-BCCB-1A39543D16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DE95832-C46F-4E70-8D36-2D6C6305C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B8BEBA-10F7-420F-850F-8C895A1E5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75B1847-01D3-4BFB-9989-12EDDB18B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9836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785E31-5EE4-4031-8DAA-64044DE08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AB51F7-AD05-4812-9AEE-F0A7A18CE3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E39D8A6-338D-4A25-B834-B4A942E94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C93547E-E0C5-4326-ADC3-C43A6781B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267DB44-D3F4-429C-AB2C-E561CB263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9839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80BB85-69F4-4080-A77B-EECE9C1BE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01A13A-6D46-453F-BAB2-4BAD520A2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C488E4D-D5CA-49EC-B38E-714DAC9C6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B8CB60D-9BAE-4973-973B-4C6853AB5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9C6DFA2-C663-4447-B1F9-BB6A38C33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1660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99C6E8-AF90-4703-A9FA-9A65E134A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92C6401-88FE-47FD-A731-DD657AEEC6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AD3D0E6-298D-4282-8913-20026FB74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05D25A3-27E5-4E98-8C5A-B2B0697A7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D63F4A1-44B5-41E4-B96B-51C286B37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96F89BA-5274-4D7F-A22B-03488DE51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5075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C0A037-7520-4515-B45B-E8BD71A13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E742552-6925-46F5-A258-858B909F17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0D3C8B9-BC17-42B1-9536-626041E4B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9F04948-91DA-4B89-B095-A18DE466FD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512104A-EB67-4275-8DE6-7CA0254DD8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ECE6559-6BBF-4F82-812F-26DCBE157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C43346E-31FD-437F-8433-ED2A4FFA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9BB8E7B-DEEF-4F36-AC1E-1ADBCD818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6828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3D8A9B-DDEE-472D-98C8-342D02A24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E891E0F-5CBA-4701-9802-49F747FD7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DDB64FE-FE57-4FE5-A383-911D9E8B2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480F91C-FC09-444F-8303-0A51AAC90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553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4DC091D-E20B-43AF-85A6-D06B098A5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256F216-F3C5-4473-B251-72A6A8FB0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510FE17-D12B-4940-A9BA-F5142885E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1544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FB74CF-2BF5-499E-835A-8CD87C61F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FA49E46-BCFA-4A8B-A9EC-8431848085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973AFB1-BE5F-4F23-82EA-A9E2EDCFC1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EA59952-DF38-4E91-AC68-8C3C22117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A2383BB-619B-4187-A5BC-042AE98CE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522BE86-61A8-405E-B05C-9ED660BAE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8914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85C4CA-FD62-44D2-81B3-AB78C84EB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64F94F9-A9E5-4C0A-BC98-D38C5AA9AC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788FB35-2220-4ACE-970D-43F2556CC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ECB7B7F-DA8E-4AED-B458-D0634CB1B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0F43AE8-ADD4-4B08-B8BC-39D66C3AE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34F0B5B-F0B4-42E7-AEF3-F79F94771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2741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3E1944-26C3-41F2-9AC9-82569296A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D855009-06D1-457C-AA16-D256E4C895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2319EE4-DC46-41D9-BA81-50318AE273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E9FA1-3201-4CFE-B59E-2CC3904A385B}" type="datetimeFigureOut">
              <a:rPr lang="ru-RU" smtClean="0"/>
              <a:t>01.05.2022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F15DEA4-AA2E-4600-8609-2131E0FB2B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E62007-BA97-4721-9442-9F52017CE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DFB81-B4D1-4C46-8DB6-75181515BA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9005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lickr.com/photos/trophygeek/20113975429/in/photostream/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onsole.aws.amazon.com/lambda/home?region=us-east-1#/begin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aws.amazon.com/lambda/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478708" y="2449110"/>
            <a:ext cx="5897418" cy="2321903"/>
            <a:chOff x="478708" y="2317030"/>
            <a:chExt cx="5897418" cy="2321903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478708" y="2317030"/>
              <a:ext cx="589741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 SemiBold" pitchFamily="2" charset="-52"/>
                  <a:ea typeface="Montserrat" charset="0"/>
                  <a:cs typeface="Montserrat" charset="0"/>
                </a:rPr>
                <a:t>INTRODUCTION</a:t>
              </a:r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3931047"/>
              <a:ext cx="475949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" pitchFamily="2" charset="-52"/>
                <a:ea typeface="Montserrat" charset="0"/>
                <a:cs typeface="Montserrat" charset="0"/>
              </a:endParaRP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71022" y="3931047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2" y="4843184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2" y="4840188"/>
            <a:ext cx="1222548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2" y="5143777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2" y="5143777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1690370" y="5143777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6080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120661" y="791998"/>
            <a:ext cx="11943334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AWS lambda empowers anyone to run code without thinking about servers or underlying infrastructure (you don’t have to specify </a:t>
            </a:r>
            <a:r>
              <a:rPr lang="en-CA" sz="2000" b="1" i="1" dirty="0">
                <a:solidFill>
                  <a:schemeClr val="tx1"/>
                </a:solidFill>
                <a:latin typeface="Montserrat" charset="0"/>
              </a:rPr>
              <a:t>t2.medium</a:t>
            </a: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 as an example anymore).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AWS Lambda is </a:t>
            </a:r>
            <a:r>
              <a:rPr lang="en-CA" sz="2000" b="1" dirty="0">
                <a:solidFill>
                  <a:schemeClr val="tx1"/>
                </a:solidFill>
                <a:latin typeface="Montserrat" charset="0"/>
              </a:rPr>
              <a:t>serverless event driven </a:t>
            </a: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service that is perfect for mini tasks that are </a:t>
            </a:r>
            <a:r>
              <a:rPr lang="en-CA" sz="2000" b="1" dirty="0">
                <a:solidFill>
                  <a:schemeClr val="tx1"/>
                </a:solidFill>
                <a:latin typeface="Montserrat" charset="0"/>
              </a:rPr>
              <a:t>repeated frequently</a:t>
            </a: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AWS Lambda works as an </a:t>
            </a:r>
            <a:r>
              <a:rPr lang="en-CA" sz="2000" b="1" dirty="0">
                <a:solidFill>
                  <a:schemeClr val="tx1"/>
                </a:solidFill>
                <a:latin typeface="Montserrat" charset="0"/>
              </a:rPr>
              <a:t>orchestrator between multiple decoupled AWS Services</a:t>
            </a: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.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D829A07-070C-6446-AFD5-8134AC8F6E42}"/>
              </a:ext>
            </a:extLst>
          </p:cNvPr>
          <p:cNvSpPr txBox="1">
            <a:spLocks/>
          </p:cNvSpPr>
          <p:nvPr/>
        </p:nvSpPr>
        <p:spPr>
          <a:xfrm>
            <a:off x="759596" y="1264643"/>
            <a:ext cx="1143240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CA" sz="2000" dirty="0"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FAD8518-8C32-BE40-8E3A-97F4EB75E62A}"/>
              </a:ext>
            </a:extLst>
          </p:cNvPr>
          <p:cNvSpPr txBox="1">
            <a:spLocks/>
          </p:cNvSpPr>
          <p:nvPr/>
        </p:nvSpPr>
        <p:spPr>
          <a:xfrm>
            <a:off x="1409700" y="1573394"/>
            <a:ext cx="8534400" cy="30251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sz="20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F0BFE71-04BE-495D-B5EF-11DCB0401115}"/>
              </a:ext>
            </a:extLst>
          </p:cNvPr>
          <p:cNvSpPr txBox="1">
            <a:spLocks/>
          </p:cNvSpPr>
          <p:nvPr/>
        </p:nvSpPr>
        <p:spPr>
          <a:xfrm>
            <a:off x="152400" y="273160"/>
            <a:ext cx="10349952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fontAlgn="auto" latinLnBrk="0" hangingPunct="1">
              <a:buClrTx/>
              <a:buSzTx/>
              <a:buFontTx/>
              <a:buNone/>
              <a:tabLst/>
              <a:defRPr kumimoji="0" sz="2800" b="1" kern="1200" spc="0" normalizeH="0" baseline="0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Montserrat" charset="0"/>
                <a:ea typeface="+mn-ea"/>
                <a:cs typeface="+mn-cs"/>
              </a:defRPr>
            </a:lvl1pPr>
          </a:lstStyle>
          <a:p>
            <a:r>
              <a:rPr lang="en-CA" dirty="0"/>
              <a:t>AWS LAMBDA 101</a:t>
            </a:r>
          </a:p>
        </p:txBody>
      </p:sp>
      <p:sp>
        <p:nvSpPr>
          <p:cNvPr id="13" name="AutoShape 10" descr="{\displaystyle Z={\frac {X-\mu }{\sigma }}}">
            <a:extLst>
              <a:ext uri="{FF2B5EF4-FFF2-40B4-BE49-F238E27FC236}">
                <a16:creationId xmlns:a16="http://schemas.microsoft.com/office/drawing/2014/main" id="{EA48AA04-193E-4C88-A61E-902ED362B12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371052" y="343768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0C98006-A671-444C-80C3-D91E1792EB1A}"/>
              </a:ext>
            </a:extLst>
          </p:cNvPr>
          <p:cNvSpPr/>
          <p:nvPr/>
        </p:nvSpPr>
        <p:spPr>
          <a:xfrm>
            <a:off x="3223369" y="2562325"/>
            <a:ext cx="1486969" cy="1222761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311C43-8F16-4A76-A462-F830579B3926}"/>
              </a:ext>
            </a:extLst>
          </p:cNvPr>
          <p:cNvSpPr txBox="1"/>
          <p:nvPr/>
        </p:nvSpPr>
        <p:spPr>
          <a:xfrm>
            <a:off x="2202509" y="3929343"/>
            <a:ext cx="355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>
                <a:solidFill>
                  <a:srgbClr val="FF0000"/>
                </a:solidFill>
              </a:rPr>
              <a:t>S3 BUCKET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17" name="Picture 2" descr="Image result for amazon s3">
            <a:extLst>
              <a:ext uri="{FF2B5EF4-FFF2-40B4-BE49-F238E27FC236}">
                <a16:creationId xmlns:a16="http://schemas.microsoft.com/office/drawing/2014/main" id="{CDFE1745-D3A7-45CB-9A38-6C59CA779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8950" y="2680559"/>
            <a:ext cx="1011494" cy="1011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Arrow: Right 17">
            <a:extLst>
              <a:ext uri="{FF2B5EF4-FFF2-40B4-BE49-F238E27FC236}">
                <a16:creationId xmlns:a16="http://schemas.microsoft.com/office/drawing/2014/main" id="{A3354686-B5CA-48D3-9B53-2E82C66471A8}"/>
              </a:ext>
            </a:extLst>
          </p:cNvPr>
          <p:cNvSpPr/>
          <p:nvPr/>
        </p:nvSpPr>
        <p:spPr>
          <a:xfrm>
            <a:off x="4733969" y="3026421"/>
            <a:ext cx="721703" cy="341832"/>
          </a:xfrm>
          <a:prstGeom prst="rightArrow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9900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1CF5A26A-35FA-4E84-9D81-EC67852E0331}"/>
              </a:ext>
            </a:extLst>
          </p:cNvPr>
          <p:cNvSpPr/>
          <p:nvPr/>
        </p:nvSpPr>
        <p:spPr>
          <a:xfrm>
            <a:off x="7788399" y="2558543"/>
            <a:ext cx="1486969" cy="1222761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A9FD4E3-DB14-4495-98BC-320BDD055546}"/>
              </a:ext>
            </a:extLst>
          </p:cNvPr>
          <p:cNvSpPr txBox="1"/>
          <p:nvPr/>
        </p:nvSpPr>
        <p:spPr>
          <a:xfrm>
            <a:off x="5171496" y="3893306"/>
            <a:ext cx="18790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rgbClr val="FF0000"/>
                </a:solidFill>
              </a:rPr>
              <a:t>LAMBDA TRIGGER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5EB6D3EC-C1EA-4CDE-B9AE-837F2EE76DD4}"/>
              </a:ext>
            </a:extLst>
          </p:cNvPr>
          <p:cNvSpPr/>
          <p:nvPr/>
        </p:nvSpPr>
        <p:spPr>
          <a:xfrm>
            <a:off x="9305289" y="3001880"/>
            <a:ext cx="793590" cy="341832"/>
          </a:xfrm>
          <a:prstGeom prst="rightArrow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99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A60A0A6-0411-418B-86D1-40F1C3793D35}"/>
              </a:ext>
            </a:extLst>
          </p:cNvPr>
          <p:cNvSpPr txBox="1"/>
          <p:nvPr/>
        </p:nvSpPr>
        <p:spPr>
          <a:xfrm>
            <a:off x="544278" y="3982054"/>
            <a:ext cx="1695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400" i="1" dirty="0">
                <a:solidFill>
                  <a:srgbClr val="FF0000"/>
                </a:solidFill>
              </a:rPr>
              <a:t>User took a photo and uploaded it</a:t>
            </a:r>
            <a:endParaRPr lang="en-US" sz="1400" i="1" dirty="0">
              <a:solidFill>
                <a:srgbClr val="FF0000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1D7464BB-6E33-4001-AEBE-EC023E914182}"/>
              </a:ext>
            </a:extLst>
          </p:cNvPr>
          <p:cNvSpPr/>
          <p:nvPr/>
        </p:nvSpPr>
        <p:spPr>
          <a:xfrm>
            <a:off x="5475735" y="2563070"/>
            <a:ext cx="1486969" cy="1222761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D8FFED-40FC-497C-B7C1-994FBE714C5D}"/>
              </a:ext>
            </a:extLst>
          </p:cNvPr>
          <p:cNvSpPr txBox="1"/>
          <p:nvPr/>
        </p:nvSpPr>
        <p:spPr>
          <a:xfrm>
            <a:off x="3130500" y="4243664"/>
            <a:ext cx="16959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400" i="1" dirty="0">
                <a:solidFill>
                  <a:srgbClr val="FF0000"/>
                </a:solidFill>
              </a:rPr>
              <a:t>Photo is uploaded and stored in Amazon S3 Bucket</a:t>
            </a:r>
            <a:endParaRPr lang="en-US" sz="1400" i="1" dirty="0">
              <a:solidFill>
                <a:srgbClr val="FF0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28B0012-F572-405B-ABB8-79232323D213}"/>
              </a:ext>
            </a:extLst>
          </p:cNvPr>
          <p:cNvSpPr txBox="1"/>
          <p:nvPr/>
        </p:nvSpPr>
        <p:spPr>
          <a:xfrm>
            <a:off x="10402236" y="4301479"/>
            <a:ext cx="16959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400" i="1" dirty="0">
                <a:solidFill>
                  <a:srgbClr val="FF0000"/>
                </a:solidFill>
              </a:rPr>
              <a:t>Filtered photo is displayed into the web application</a:t>
            </a:r>
            <a:endParaRPr lang="en-US" sz="1400" i="1" dirty="0">
              <a:solidFill>
                <a:srgbClr val="FF0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39A88F-3ADA-407C-A558-60732F8C9F56}"/>
              </a:ext>
            </a:extLst>
          </p:cNvPr>
          <p:cNvSpPr txBox="1"/>
          <p:nvPr/>
        </p:nvSpPr>
        <p:spPr>
          <a:xfrm>
            <a:off x="7404404" y="4201083"/>
            <a:ext cx="242632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400" i="1" dirty="0">
                <a:solidFill>
                  <a:srgbClr val="FF0000"/>
                </a:solidFill>
              </a:rPr>
              <a:t>AWS Lambda consumes photo and runs code to apply a filter to the image</a:t>
            </a:r>
            <a:endParaRPr lang="en-US" sz="1400" i="1" dirty="0">
              <a:solidFill>
                <a:srgbClr val="FF0000"/>
              </a:solidFill>
            </a:endParaRPr>
          </a:p>
        </p:txBody>
      </p:sp>
      <p:pic>
        <p:nvPicPr>
          <p:cNvPr id="28" name="Picture 2" descr="Triangle warning sign with an exclamation mark vector drawing">
            <a:extLst>
              <a:ext uri="{FF2B5EF4-FFF2-40B4-BE49-F238E27FC236}">
                <a16:creationId xmlns:a16="http://schemas.microsoft.com/office/drawing/2014/main" id="{1ADA59C0-5670-4F5C-A1A7-4F24D74D72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4432" y="2738883"/>
            <a:ext cx="759894" cy="705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Arrow: Right 28">
            <a:extLst>
              <a:ext uri="{FF2B5EF4-FFF2-40B4-BE49-F238E27FC236}">
                <a16:creationId xmlns:a16="http://schemas.microsoft.com/office/drawing/2014/main" id="{0FF2D2B0-41E4-440C-A92F-4D45FDB01ACB}"/>
              </a:ext>
            </a:extLst>
          </p:cNvPr>
          <p:cNvSpPr/>
          <p:nvPr/>
        </p:nvSpPr>
        <p:spPr>
          <a:xfrm>
            <a:off x="7007636" y="3001032"/>
            <a:ext cx="737862" cy="341832"/>
          </a:xfrm>
          <a:prstGeom prst="rightArrow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99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6E45580-B52B-49DE-A4E1-987977E064E0}"/>
              </a:ext>
            </a:extLst>
          </p:cNvPr>
          <p:cNvSpPr txBox="1"/>
          <p:nvPr/>
        </p:nvSpPr>
        <p:spPr>
          <a:xfrm>
            <a:off x="5051416" y="4228127"/>
            <a:ext cx="209222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400" i="1" dirty="0">
                <a:solidFill>
                  <a:srgbClr val="FF0000"/>
                </a:solidFill>
              </a:rPr>
              <a:t>Lambda function is triggered once the photo is uploaded to S3</a:t>
            </a:r>
            <a:endParaRPr lang="en-US" sz="1400" i="1" dirty="0">
              <a:solidFill>
                <a:srgbClr val="FF000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B5D47D4-AC26-4478-AC5F-E42AF17B7D86}"/>
              </a:ext>
            </a:extLst>
          </p:cNvPr>
          <p:cNvSpPr txBox="1"/>
          <p:nvPr/>
        </p:nvSpPr>
        <p:spPr>
          <a:xfrm>
            <a:off x="7699368" y="3910612"/>
            <a:ext cx="19880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rgbClr val="FF0000"/>
                </a:solidFill>
              </a:rPr>
              <a:t>LAMBDA FUNCTION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A4DF099-14A6-4CC7-8DA7-F6E06A0713D8}"/>
              </a:ext>
            </a:extLst>
          </p:cNvPr>
          <p:cNvSpPr txBox="1"/>
          <p:nvPr/>
        </p:nvSpPr>
        <p:spPr>
          <a:xfrm>
            <a:off x="10308462" y="3889378"/>
            <a:ext cx="18835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>
                <a:solidFill>
                  <a:srgbClr val="FF0000"/>
                </a:solidFill>
              </a:rPr>
              <a:t>FILTERED PHOTO DISPLAY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69B181D9-D940-4009-9609-5BDEE733E4FD}"/>
              </a:ext>
            </a:extLst>
          </p:cNvPr>
          <p:cNvSpPr/>
          <p:nvPr/>
        </p:nvSpPr>
        <p:spPr>
          <a:xfrm>
            <a:off x="2534814" y="3053175"/>
            <a:ext cx="653708" cy="341832"/>
          </a:xfrm>
          <a:prstGeom prst="rightArrow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9900"/>
              </a:solidFill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C6011192-AE0C-4B35-9AE4-629A2C4ED2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937" y="2606152"/>
            <a:ext cx="2144052" cy="1287154"/>
          </a:xfrm>
          <a:prstGeom prst="rect">
            <a:avLst/>
          </a:prstGeom>
          <a:solidFill>
            <a:schemeClr val="bg1"/>
          </a:solidFill>
          <a:ln w="57150"/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DA165059-E998-4D45-9FD5-7EC36DA5B2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07514" y="2533039"/>
            <a:ext cx="2013074" cy="1180778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B6064BFB-E7FA-43AF-91DC-4FFA07D208EE}"/>
              </a:ext>
            </a:extLst>
          </p:cNvPr>
          <p:cNvSpPr txBox="1"/>
          <p:nvPr/>
        </p:nvSpPr>
        <p:spPr>
          <a:xfrm>
            <a:off x="383937" y="6423947"/>
            <a:ext cx="76558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Credit: </a:t>
            </a:r>
            <a:r>
              <a:rPr lang="en-US" dirty="0">
                <a:hlinkClick r:id="rId6"/>
              </a:rPr>
              <a:t>https://www.flickr.com/photos/trophygeek/20113975429/in/photostream/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D5AF8A-D0B1-451F-AC90-ADF3B40F6F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47306" y="2644887"/>
            <a:ext cx="1207154" cy="1068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4814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AWS LAMBDA 101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Прямоугольник 5">
            <a:extLst>
              <a:ext uri="{FF2B5EF4-FFF2-40B4-BE49-F238E27FC236}">
                <a16:creationId xmlns:a16="http://schemas.microsoft.com/office/drawing/2014/main" id="{E6BBC237-F3A1-4C6C-A918-9CECB0FEECDE}"/>
              </a:ext>
            </a:extLst>
          </p:cNvPr>
          <p:cNvSpPr/>
          <p:nvPr/>
        </p:nvSpPr>
        <p:spPr>
          <a:xfrm>
            <a:off x="386991" y="791998"/>
            <a:ext cx="1039276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</p:txBody>
      </p:sp>
      <p:sp>
        <p:nvSpPr>
          <p:cNvPr id="8" name="Прямоугольник 5">
            <a:extLst>
              <a:ext uri="{FF2B5EF4-FFF2-40B4-BE49-F238E27FC236}">
                <a16:creationId xmlns:a16="http://schemas.microsoft.com/office/drawing/2014/main" id="{8185F9D4-8B1A-4817-9CE3-41DE16F99C63}"/>
              </a:ext>
            </a:extLst>
          </p:cNvPr>
          <p:cNvSpPr/>
          <p:nvPr/>
        </p:nvSpPr>
        <p:spPr>
          <a:xfrm>
            <a:off x="457025" y="728470"/>
            <a:ext cx="1173497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AWS Lambda function could be written in many programming languages such as Python, Java, C#, Go, Ruby, and Node.js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Lambda functions are event driven, they are triggered when an event takes place such as an object that is uploaded to S3 or request to a given endpoint.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Lambda functions can be used to invoke other AWS services.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Note that with AWS Free Tier, you have </a:t>
            </a:r>
            <a:r>
              <a:rPr lang="en-CA" sz="2000" b="1" dirty="0">
                <a:solidFill>
                  <a:schemeClr val="tx1"/>
                </a:solidFill>
                <a:latin typeface="Montserrat" charset="0"/>
              </a:rPr>
              <a:t>1 Million Lambda triggers for free</a:t>
            </a: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AWS Pricing is powerful and efficient: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ADC9AC-F1EF-450D-B609-2472170C4570}"/>
              </a:ext>
            </a:extLst>
          </p:cNvPr>
          <p:cNvSpPr txBox="1"/>
          <p:nvPr/>
        </p:nvSpPr>
        <p:spPr>
          <a:xfrm>
            <a:off x="1050092" y="2921168"/>
            <a:ext cx="811689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1" indent="-457200">
              <a:buFont typeface="+mj-lt"/>
              <a:buAutoNum type="arabicPeriod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Compute time is charged every 100ms increments</a:t>
            </a:r>
          </a:p>
          <a:p>
            <a:pPr marL="457200" lvl="1" indent="-457200">
              <a:buFont typeface="+mj-lt"/>
              <a:buAutoNum type="arabicPeriod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No hourly minimums</a:t>
            </a:r>
          </a:p>
          <a:p>
            <a:pPr marL="457200" lvl="1" indent="-457200">
              <a:buFont typeface="+mj-lt"/>
              <a:buAutoNum type="arabicPeriod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No payments for idle resources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26D028A-7970-4011-9AE5-81CA0228C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155" y="4048306"/>
            <a:ext cx="2249258" cy="1991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2463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9">
            <a:extLst>
              <a:ext uri="{FF2B5EF4-FFF2-40B4-BE49-F238E27FC236}">
                <a16:creationId xmlns:a16="http://schemas.microsoft.com/office/drawing/2014/main" id="{6A9FC0BE-BF40-41F4-BE76-36C2DC9F2DE9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AWS LAMBDA 101: DEMO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4A91E5B-A08D-4A23-8010-55F96F82C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083" y="1486954"/>
            <a:ext cx="10389833" cy="4356558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CE67CC3-B97D-4304-BBEF-E26FC672AB51}"/>
              </a:ext>
            </a:extLst>
          </p:cNvPr>
          <p:cNvSpPr txBox="1"/>
          <p:nvPr/>
        </p:nvSpPr>
        <p:spPr>
          <a:xfrm>
            <a:off x="1097574" y="917412"/>
            <a:ext cx="83139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hlinkClick r:id="rId3"/>
              </a:rPr>
              <a:t>https://console.aws.amazon.com/lambda/home?region=us-east-1</a:t>
            </a:r>
            <a:r>
              <a:rPr lang="en-US" sz="1800" b="1" dirty="0">
                <a:hlinkClick r:id="rId3"/>
              </a:rPr>
              <a:t>#/begin</a:t>
            </a:r>
            <a:endParaRPr lang="en-US" sz="1800" b="1" dirty="0"/>
          </a:p>
          <a:p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6611146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AWS LAMBDA 101: BENEFITS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Прямоугольник 5">
            <a:extLst>
              <a:ext uri="{FF2B5EF4-FFF2-40B4-BE49-F238E27FC236}">
                <a16:creationId xmlns:a16="http://schemas.microsoft.com/office/drawing/2014/main" id="{E6BBC237-F3A1-4C6C-A918-9CECB0FEECDE}"/>
              </a:ext>
            </a:extLst>
          </p:cNvPr>
          <p:cNvSpPr/>
          <p:nvPr/>
        </p:nvSpPr>
        <p:spPr>
          <a:xfrm>
            <a:off x="386991" y="791998"/>
            <a:ext cx="1039276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159FD36-02B7-47EA-81BA-1CEB6A4329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11622233"/>
              </p:ext>
            </p:extLst>
          </p:nvPr>
        </p:nvGraphicFramePr>
        <p:xfrm>
          <a:off x="1642011" y="113408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861942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AWS LAMBDA 101: WHAT DOES LAMBDA HANDLE?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Прямоугольник 5">
            <a:extLst>
              <a:ext uri="{FF2B5EF4-FFF2-40B4-BE49-F238E27FC236}">
                <a16:creationId xmlns:a16="http://schemas.microsoft.com/office/drawing/2014/main" id="{E6BBC237-F3A1-4C6C-A918-9CECB0FEECDE}"/>
              </a:ext>
            </a:extLst>
          </p:cNvPr>
          <p:cNvSpPr/>
          <p:nvPr/>
        </p:nvSpPr>
        <p:spPr>
          <a:xfrm>
            <a:off x="386991" y="791998"/>
            <a:ext cx="1039276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159FD36-02B7-47EA-81BA-1CEB6A4329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1518143"/>
              </p:ext>
            </p:extLst>
          </p:nvPr>
        </p:nvGraphicFramePr>
        <p:xfrm>
          <a:off x="1412240" y="93673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208805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21176" y="1847328"/>
            <a:ext cx="5074919" cy="2198917"/>
            <a:chOff x="521176" y="1715248"/>
            <a:chExt cx="5074919" cy="2198917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21176" y="1715248"/>
              <a:ext cx="5074919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 SemiBold" pitchFamily="2" charset="-52"/>
                  <a:ea typeface="Montserrat" charset="0"/>
                  <a:cs typeface="Montserrat" charset="0"/>
                </a:rPr>
                <a:t>AWS LAMBDA FUNCTION ANATOMY</a:t>
              </a: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20221" y="3914165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1" y="5081410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1" y="5078414"/>
            <a:ext cx="1222548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1" y="5382003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1" y="5382003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1690369" y="5382003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743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AWS LAMBDA FUNCTION ANATOMY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458141" y="839850"/>
            <a:ext cx="11396401" cy="2554545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Montserrat" charset="0"/>
              </a:defRPr>
            </a:lvl1pPr>
          </a:lstStyle>
          <a:p>
            <a:r>
              <a:rPr lang="en-CA" b="1" dirty="0"/>
              <a:t>Handler() Function: </a:t>
            </a:r>
            <a:r>
              <a:rPr lang="en-CA" dirty="0"/>
              <a:t>Function to be executed upon invocation and it requires two arguments “event” and “context”.</a:t>
            </a:r>
          </a:p>
          <a:p>
            <a:r>
              <a:rPr lang="en-CA" b="1" dirty="0"/>
              <a:t>Event Object: </a:t>
            </a:r>
            <a:r>
              <a:rPr lang="en-CA" dirty="0"/>
              <a:t>data sent during lambda function invocation, for example if a request is made from S3, the event object will contain the bucket key and what kind of action has been performed on the bucket. </a:t>
            </a:r>
          </a:p>
          <a:p>
            <a:r>
              <a:rPr lang="en-CA" b="1" dirty="0"/>
              <a:t>Context object: </a:t>
            </a:r>
            <a:r>
              <a:rPr lang="en-CA" dirty="0"/>
              <a:t>this is generated by the platform and contains information about the underlying infrastructure and execution environment such as allowed runtime and memory.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CC4EDB-3719-4DDA-B63A-8AC5964C8D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95"/>
          <a:stretch/>
        </p:blipFill>
        <p:spPr>
          <a:xfrm>
            <a:off x="598309" y="3644337"/>
            <a:ext cx="9020463" cy="2029711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20201671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1" y="1519320"/>
            <a:ext cx="6247395" cy="2554545"/>
            <a:chOff x="544021" y="1387240"/>
            <a:chExt cx="6247395" cy="2554545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1" y="1387240"/>
              <a:ext cx="6247395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 SemiBold" pitchFamily="2" charset="-52"/>
                  <a:ea typeface="Montserrat" charset="0"/>
                  <a:cs typeface="Montserrat" charset="0"/>
                </a:rPr>
                <a:t>DEMO: DEFINE AN AWS LAMBDA FUNCTION USING CONSOLE – EXAMPLE 1</a:t>
              </a: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20221" y="3914165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1" y="5081410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1" y="5078414"/>
            <a:ext cx="1222548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1" y="5382003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1" y="5382003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1690369" y="5382003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3200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C2659763-3F92-4A4E-B317-4C181611E4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4" y="1862901"/>
            <a:ext cx="10220325" cy="4515163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335280" y="145548"/>
            <a:ext cx="80060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CONSOLE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0" y="1293930"/>
            <a:ext cx="10607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sz="2000" dirty="0"/>
              <a:t>GO TO AWS LAMBDA AND CLICK ON CREATE FUNCTION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330194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335280" y="145548"/>
            <a:ext cx="80060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CONSOLE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0" y="1293930"/>
            <a:ext cx="10607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sz="2000" dirty="0"/>
              <a:t>THIS FUNCTION RETURNS STATUS CODE AND “HELLO FROM LAMBDA”</a:t>
            </a: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427FCD-92B8-4899-8ADB-25D221EFA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136" y="1888315"/>
            <a:ext cx="10607041" cy="4498336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2800236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INTRODUCTION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Прямоугольник 5">
            <a:extLst>
              <a:ext uri="{FF2B5EF4-FFF2-40B4-BE49-F238E27FC236}">
                <a16:creationId xmlns:a16="http://schemas.microsoft.com/office/drawing/2014/main" id="{E6BBC237-F3A1-4C6C-A918-9CECB0FEECDE}"/>
              </a:ext>
            </a:extLst>
          </p:cNvPr>
          <p:cNvSpPr/>
          <p:nvPr/>
        </p:nvSpPr>
        <p:spPr>
          <a:xfrm>
            <a:off x="386991" y="791998"/>
            <a:ext cx="1163900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In this project, we will learn how to define and invoke lambda functions in AWS. Lambda is the most popular and used service in AWS.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AWS lambda free developers from the worry of provisioning resources, specifying operating systems, managing Hardware, and performing maintenance.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Simply write your code and run it on Lambda!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03F9F5C6-2A75-44A4-8DC3-7481FDA6E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3268" y="3214338"/>
            <a:ext cx="2525745" cy="223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1902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335280" y="145548"/>
            <a:ext cx="80060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CONSOLE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653142" y="1031264"/>
            <a:ext cx="106070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sz="2000" dirty="0"/>
              <a:t>CONFIGURE A TEST EVENT BELOW. </a:t>
            </a:r>
            <a:r>
              <a:rPr lang="en-US" sz="2000" dirty="0"/>
              <a:t>A TEST EVENT IS A JSON OBJECT THAT MOCKS THE STRUCTURE OF REQUESTS EMITTED BY AWS SERVICES TO INVOKE A LAMBDA FUNCTION.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FDE0DC-9F3D-45FA-A86F-9298904A78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424" y="2166845"/>
            <a:ext cx="10607040" cy="4567684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42313305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1" y="1519320"/>
            <a:ext cx="6362965" cy="2554545"/>
            <a:chOff x="544021" y="1387240"/>
            <a:chExt cx="6362965" cy="2554545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1" y="1387240"/>
              <a:ext cx="6362965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 SemiBold" pitchFamily="2" charset="-52"/>
                  <a:ea typeface="Montserrat" charset="0"/>
                  <a:cs typeface="Montserrat" charset="0"/>
                </a:rPr>
                <a:t>DEMO EXAMPLE 2: DEFINE AN AWS LAMBDA FUNCTION USING CONSOLE </a:t>
              </a: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20221" y="3914165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1" y="5081410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1" y="5078414"/>
            <a:ext cx="2220950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1" y="5382003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1" y="5382003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2653260" y="5424563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8024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335280" y="145548"/>
            <a:ext cx="80060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CONSOLE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204278-06A9-44DB-A3FF-608320E661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52"/>
          <a:stretch/>
        </p:blipFill>
        <p:spPr>
          <a:xfrm>
            <a:off x="789209" y="2276861"/>
            <a:ext cx="9591675" cy="4435591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6DF69D11-9F59-4AE3-89F7-4BFA8AC68FB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873661" y="2123242"/>
            <a:ext cx="2786378" cy="2142939"/>
          </a:xfrm>
          <a:prstGeom prst="curvedConnector3">
            <a:avLst/>
          </a:prstGeom>
          <a:ln w="57150">
            <a:solidFill>
              <a:srgbClr val="FF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-50796" y="1136314"/>
            <a:ext cx="10607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sz="2000" dirty="0"/>
              <a:t>SELECT AUTHOR FROM SCRATCH, GIVE A UNIQUE LAMBDA FUNCTION NAME, SELECT A RUNTIME AND CLICK CREATE FUNCTION</a:t>
            </a:r>
            <a:endParaRPr lang="en-US" sz="2000" dirty="0"/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16A8D234-315D-433B-88E2-D6F34BA9A43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360257" y="2236721"/>
            <a:ext cx="3327665" cy="2457268"/>
          </a:xfrm>
          <a:prstGeom prst="curvedConnector3">
            <a:avLst/>
          </a:prstGeom>
          <a:ln w="57150">
            <a:solidFill>
              <a:srgbClr val="FF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5ADE7D20-0C53-4C7A-97E7-5AAA0DE4F49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868339" y="1814334"/>
            <a:ext cx="1868527" cy="1842904"/>
          </a:xfrm>
          <a:prstGeom prst="curvedConnector3">
            <a:avLst/>
          </a:prstGeom>
          <a:ln w="57150">
            <a:solidFill>
              <a:srgbClr val="FF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97164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285762" y="85874"/>
            <a:ext cx="838105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CONSOLE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1252537" y="1028879"/>
            <a:ext cx="79727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WELCOME TO YOUR FIRST LAMBDA FUNCTION! YOU CAN SEE THE CODE SOURCE BELOW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24630F-72C1-457A-815E-AF2D89A78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892" y="1982986"/>
            <a:ext cx="8707120" cy="4206480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15040939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335280" y="145548"/>
            <a:ext cx="80060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CONSOLE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-120027" y="1264240"/>
            <a:ext cx="10607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sz="2000" dirty="0"/>
              <a:t>WRITE THIS FUNCTION BELOW AND CLICK DEPLOY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DDECDD-4B1B-4D6B-A420-DF0583C24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925" y="1880740"/>
            <a:ext cx="9420225" cy="4238565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42852547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1" y="1519320"/>
            <a:ext cx="6362965" cy="2554545"/>
            <a:chOff x="544021" y="1387240"/>
            <a:chExt cx="6362965" cy="2554545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1" y="1387240"/>
              <a:ext cx="6362965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 SemiBold" pitchFamily="2" charset="-52"/>
                  <a:ea typeface="Montserrat" charset="0"/>
                  <a:cs typeface="Montserrat" charset="0"/>
                </a:rPr>
                <a:t>DEMO EXAMPLE 2: TEST AN AWS LAMBDA FUNCTION USING CONSOLE</a:t>
              </a: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20221" y="3914165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1" y="5081410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1" y="5078414"/>
            <a:ext cx="2220950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1" y="5382003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1" y="5382003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2653260" y="5424563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8014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CONSOLE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1252537" y="1028879"/>
            <a:ext cx="79727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LET’S TEST THIS FUNCTION, CLICK ON “CONFIGURE TEST EVENT”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0D1F08-E5E4-4C5B-9AE3-0B9A67E4C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109" y="2128745"/>
            <a:ext cx="9391650" cy="4295122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5ADE7D20-0C53-4C7A-97E7-5AAA0DE4F49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154479" y="1887526"/>
            <a:ext cx="2244745" cy="2133604"/>
          </a:xfrm>
          <a:prstGeom prst="curvedConnector3">
            <a:avLst/>
          </a:prstGeom>
          <a:ln w="57150">
            <a:solidFill>
              <a:srgbClr val="FF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42486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335280" y="145548"/>
            <a:ext cx="80060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CONSOLE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-50796" y="1136314"/>
            <a:ext cx="10607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sz="2000" dirty="0"/>
              <a:t>PROVIDE A NAME TO THE EVENT AND CLICK “CREATE”</a:t>
            </a: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30A194-FC79-4249-8628-9650105D0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063" y="1740578"/>
            <a:ext cx="9505950" cy="4706830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24213787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A03C6D-F708-4FDE-A166-575A66C42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200" y="1982986"/>
            <a:ext cx="9499600" cy="4535327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CONSOLE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1252537" y="1028879"/>
            <a:ext cx="79727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NOTE THAT YOU CAN SELECT SEVERAL TEST EVENT FROM THIS MENU</a:t>
            </a:r>
            <a:endParaRPr lang="en-US" dirty="0"/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5ADE7D20-0C53-4C7A-97E7-5AAA0DE4F49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359077" y="1544469"/>
            <a:ext cx="1868527" cy="1842904"/>
          </a:xfrm>
          <a:prstGeom prst="curvedConnector3">
            <a:avLst/>
          </a:prstGeom>
          <a:ln w="57150">
            <a:solidFill>
              <a:srgbClr val="FF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72642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E2657B-6043-47E1-A7AA-C9A36D229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684" y="1801916"/>
            <a:ext cx="8796950" cy="4336924"/>
          </a:xfrm>
          <a:prstGeom prst="rect">
            <a:avLst/>
          </a:prstGeom>
        </p:spPr>
      </p:pic>
      <p:sp>
        <p:nvSpPr>
          <p:cNvPr id="6" name="Прямоугольник 9">
            <a:extLst>
              <a:ext uri="{FF2B5EF4-FFF2-40B4-BE49-F238E27FC236}">
                <a16:creationId xmlns:a16="http://schemas.microsoft.com/office/drawing/2014/main" id="{E87DADA0-06F4-47D2-A0C3-0C5F4DB5BC32}"/>
              </a:ext>
            </a:extLst>
          </p:cNvPr>
          <p:cNvSpPr/>
          <p:nvPr/>
        </p:nvSpPr>
        <p:spPr>
          <a:xfrm>
            <a:off x="458142" y="193982"/>
            <a:ext cx="98274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CONSOLE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6CA1FF-68DC-4E8F-8B36-4C740AB47687}"/>
              </a:ext>
            </a:extLst>
          </p:cNvPr>
          <p:cNvSpPr txBox="1"/>
          <p:nvPr/>
        </p:nvSpPr>
        <p:spPr>
          <a:xfrm>
            <a:off x="1596568" y="1277168"/>
            <a:ext cx="7972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EXPLORE THE S3-PUT EVENT FOR 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827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KEY LEARNING OUTCOMES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Прямоугольник 5">
            <a:extLst>
              <a:ext uri="{FF2B5EF4-FFF2-40B4-BE49-F238E27FC236}">
                <a16:creationId xmlns:a16="http://schemas.microsoft.com/office/drawing/2014/main" id="{E6BBC237-F3A1-4C6C-A918-9CECB0FEECDE}"/>
              </a:ext>
            </a:extLst>
          </p:cNvPr>
          <p:cNvSpPr/>
          <p:nvPr/>
        </p:nvSpPr>
        <p:spPr>
          <a:xfrm>
            <a:off x="458142" y="1036927"/>
            <a:ext cx="11639002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Understand Machine Learning workflow automation using AWS Lambda, Step functions and </a:t>
            </a:r>
            <a:r>
              <a:rPr lang="en-CA" sz="2000" dirty="0" err="1">
                <a:solidFill>
                  <a:schemeClr val="tx1"/>
                </a:solidFill>
                <a:latin typeface="Montserrat" charset="0"/>
              </a:rPr>
              <a:t>SageMaker</a:t>
            </a: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 Pipelines.</a:t>
            </a:r>
          </a:p>
          <a:p>
            <a:pPr marL="457200" indent="-457200">
              <a:buFont typeface="+mj-lt"/>
              <a:buAutoNum type="arabicPeriod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Learn how to define a lambda function in AWS management console.</a:t>
            </a:r>
          </a:p>
          <a:p>
            <a:pPr marL="457200" indent="-457200">
              <a:buFont typeface="+mj-lt"/>
              <a:buAutoNum type="arabicPeriod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Understand the anatomy of Lambda functions.</a:t>
            </a:r>
          </a:p>
          <a:p>
            <a:pPr marL="457200" indent="-457200">
              <a:buFont typeface="+mj-lt"/>
              <a:buAutoNum type="arabicPeriod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Learn how to configure a test event in Lambda.</a:t>
            </a:r>
          </a:p>
          <a:p>
            <a:pPr marL="457200" indent="-457200">
              <a:buFont typeface="+mj-lt"/>
              <a:buAutoNum type="arabicPeriod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Monitor Lambda invocations in CloudWatch.</a:t>
            </a:r>
          </a:p>
          <a:p>
            <a:endParaRPr lang="en-CA" sz="2000" dirty="0">
              <a:solidFill>
                <a:schemeClr val="tx1"/>
              </a:solidFill>
              <a:latin typeface="Montserrat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25069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D0FB12-BB1F-4562-BEB7-67A19E5786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400" y="2159209"/>
            <a:ext cx="9315450" cy="4328548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CONSOLE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1252537" y="1028879"/>
            <a:ext cx="79727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CLICK TEST AND OBSERVE THE FUNCTION RESPONSE</a:t>
            </a:r>
            <a:endParaRPr lang="en-US" dirty="0"/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5ADE7D20-0C53-4C7A-97E7-5AAA0DE4F49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863053" y="2286358"/>
            <a:ext cx="2896902" cy="1988097"/>
          </a:xfrm>
          <a:prstGeom prst="curvedConnector3">
            <a:avLst/>
          </a:prstGeom>
          <a:ln w="57150">
            <a:solidFill>
              <a:srgbClr val="FF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56422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28818B-8C81-4F6E-91E7-765F15FF27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612" y="2375348"/>
            <a:ext cx="8153400" cy="4010910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CONSOLE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3044048" y="1059307"/>
            <a:ext cx="63674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r>
              <a:rPr lang="en-CA" dirty="0"/>
              <a:t>LET’S TEST THE FUNCTION AGAIN BY SETTING “BANK CLIENT ID”: 005</a:t>
            </a:r>
            <a:endParaRPr lang="en-US" dirty="0"/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5ADE7D20-0C53-4C7A-97E7-5AAA0DE4F49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042346" y="2162882"/>
            <a:ext cx="2550156" cy="2128657"/>
          </a:xfrm>
          <a:prstGeom prst="curvedConnector3">
            <a:avLst/>
          </a:prstGeom>
          <a:ln w="57150">
            <a:solidFill>
              <a:srgbClr val="FF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36202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3C90D6-29A0-4041-9518-A6675BA157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687" y="2013414"/>
            <a:ext cx="8810625" cy="4156884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CONSOLE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BD106D-A4ED-4C44-9754-CAB8B2AA56B9}"/>
              </a:ext>
            </a:extLst>
          </p:cNvPr>
          <p:cNvSpPr txBox="1"/>
          <p:nvPr/>
        </p:nvSpPr>
        <p:spPr>
          <a:xfrm>
            <a:off x="3044048" y="1059307"/>
            <a:ext cx="63674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NOTE THAT THE ELSE BRANCH HAS BEEN EXECUTED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233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1" y="1519320"/>
            <a:ext cx="6362965" cy="2554545"/>
            <a:chOff x="544021" y="1387240"/>
            <a:chExt cx="6362965" cy="2554545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1" y="1387240"/>
              <a:ext cx="6362965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 SemiBold" pitchFamily="2" charset="-52"/>
                  <a:ea typeface="Montserrat" charset="0"/>
                  <a:cs typeface="Montserrat" charset="0"/>
                </a:rPr>
                <a:t>DEMO EXAMPLE 2: MONITOR AN AWS LAMBDA FUNCTION USING CONSOLE  </a:t>
              </a: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20221" y="3914165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1" y="5081410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1" y="5078414"/>
            <a:ext cx="2220950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1" y="5382003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1" y="5382003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2653260" y="5424563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3741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CONSOLE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1252537" y="1028879"/>
            <a:ext cx="92105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GO TO MONITOR AND LOGS TO TRACK THE LAMBDA FUNCTION REQUESTS, DURATION, BILLING..ETC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F9D237-D1E7-44A9-BD3C-A30B673EB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2536" y="2049594"/>
            <a:ext cx="9210529" cy="4350702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32078934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CONSOLE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1905233" y="1171985"/>
            <a:ext cx="79727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CLICK ON A SAMPLE LOG EVENT TO VIEW DETAILS ON CLOUDWATCH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58DBB5-0C80-4C38-9782-B110DFA03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761" y="2108821"/>
            <a:ext cx="9278136" cy="4224720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3800487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DEMO: CREATE AN AWS LAMBDA FUNCTION USING CONSOLE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CFFE3-C1B5-4D35-BF0E-1DA3AA531D72}"/>
              </a:ext>
            </a:extLst>
          </p:cNvPr>
          <p:cNvSpPr txBox="1"/>
          <p:nvPr/>
        </p:nvSpPr>
        <p:spPr>
          <a:xfrm>
            <a:off x="931179" y="1171985"/>
            <a:ext cx="89467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rgbClr val="FF9900"/>
                </a:solidFill>
              </a:defRPr>
            </a:lvl1pPr>
          </a:lstStyle>
          <a:p>
            <a:pPr algn="ctr"/>
            <a:r>
              <a:rPr lang="en-CA" dirty="0"/>
              <a:t>GO TO MONITOR AND METRICS TO VIEW DASHBOARD WITH ALL METRICS INCLUDING INVOCATIONS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57AEAE-A250-432C-A533-4496A9C77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603" y="2093625"/>
            <a:ext cx="8769292" cy="4317344"/>
          </a:xfrm>
          <a:prstGeom prst="rect">
            <a:avLst/>
          </a:prstGeom>
          <a:ln w="38100"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27670714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494644" y="1637927"/>
            <a:ext cx="4505498" cy="2581194"/>
            <a:chOff x="544022" y="1501647"/>
            <a:chExt cx="4505498" cy="2581194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1501647"/>
              <a:ext cx="4505498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4000" kern="1200" dirty="0">
                  <a:solidFill>
                    <a:schemeClr val="tx1"/>
                  </a:solidFill>
                  <a:latin typeface="Montserrat SemiBold" pitchFamily="2" charset="-52"/>
                  <a:ea typeface="Montserrat" charset="0"/>
                  <a:cs typeface="Montserrat" charset="0"/>
                </a:rPr>
                <a:t>FINAL END-OF-DAY CAPSTONE PROJECT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 SemiBold" pitchFamily="2" charset="-52"/>
                <a:ea typeface="Montserrat" charset="0"/>
                <a:cs typeface="Montserrat" charset="0"/>
              </a:endParaRP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544022" y="4082841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10140" y="5109973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10139" y="5106977"/>
            <a:ext cx="2263689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33940" y="5410566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24790" y="5410566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2721428" y="5410566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0800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FINAL CAPSTONE PROJECT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966729-4F32-4AFF-919E-2B83B6AA128D}"/>
              </a:ext>
            </a:extLst>
          </p:cNvPr>
          <p:cNvSpPr txBox="1"/>
          <p:nvPr/>
        </p:nvSpPr>
        <p:spPr>
          <a:xfrm>
            <a:off x="458141" y="839850"/>
            <a:ext cx="11396401" cy="3785652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Montserrat" charset="0"/>
              </a:defRPr>
            </a:lvl1pPr>
          </a:lstStyle>
          <a:p>
            <a:r>
              <a:rPr lang="en-CA" dirty="0"/>
              <a:t>Define a Lambda Function that takes in the number of stock units and stock price and calculates the total value of the portfolio.</a:t>
            </a:r>
          </a:p>
          <a:p>
            <a:r>
              <a:rPr lang="en-CA" dirty="0"/>
              <a:t>Return the total value of the portfolio.   </a:t>
            </a:r>
          </a:p>
          <a:p>
            <a:r>
              <a:rPr lang="en-CA" dirty="0"/>
              <a:t>Configure the following test events: </a:t>
            </a:r>
          </a:p>
          <a:p>
            <a:endParaRPr lang="en-CA" dirty="0"/>
          </a:p>
          <a:p>
            <a:endParaRPr lang="en-CA" dirty="0"/>
          </a:p>
          <a:p>
            <a:r>
              <a:rPr lang="en-US" dirty="0"/>
              <a:t>Assume that the default currency in the previous lambda function is in USD, we would like to enhance this function to either return USD or CAD currencies (assume exchange rate 1 USD = 1.3 CAD). </a:t>
            </a:r>
          </a:p>
          <a:p>
            <a:r>
              <a:rPr lang="en-US" dirty="0"/>
              <a:t>Define and test the new Lambda Function.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F4700E-47DC-4748-AE28-D6CD25383CC9}"/>
              </a:ext>
            </a:extLst>
          </p:cNvPr>
          <p:cNvSpPr txBox="1"/>
          <p:nvPr/>
        </p:nvSpPr>
        <p:spPr>
          <a:xfrm>
            <a:off x="1087891" y="2111977"/>
            <a:ext cx="6094638" cy="707886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285750" indent="-285750"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Montserrat" charset="0"/>
              </a:defRPr>
            </a:lvl1pPr>
          </a:lstStyle>
          <a:p>
            <a:pPr>
              <a:buFont typeface="Courier New" panose="02070309020205020404" pitchFamily="49" charset="0"/>
              <a:buChar char="o"/>
            </a:pPr>
            <a:r>
              <a:rPr lang="en-CA" dirty="0"/>
              <a:t>Stock Units = 20, stock value = $1000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CA" dirty="0"/>
              <a:t>Stock Units = 5, stock value = $2000</a:t>
            </a:r>
          </a:p>
        </p:txBody>
      </p:sp>
    </p:spTree>
    <p:extLst>
      <p:ext uri="{BB962C8B-B14F-4D97-AF65-F5344CB8AC3E}">
        <p14:creationId xmlns:p14="http://schemas.microsoft.com/office/powerpoint/2010/main" val="317309828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494644" y="1637927"/>
            <a:ext cx="4505498" cy="2581194"/>
            <a:chOff x="544022" y="1501647"/>
            <a:chExt cx="4505498" cy="2581194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1501647"/>
              <a:ext cx="4505498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4000" kern="1200" dirty="0">
                  <a:solidFill>
                    <a:schemeClr val="tx1"/>
                  </a:solidFill>
                  <a:latin typeface="Montserrat SemiBold" pitchFamily="2" charset="-52"/>
                  <a:ea typeface="Montserrat" charset="0"/>
                  <a:cs typeface="Montserrat" charset="0"/>
                </a:rPr>
                <a:t>FINAL END-OF-DAY CAPSTONE PROJECT SOLUTION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 SemiBold" pitchFamily="2" charset="-52"/>
                <a:ea typeface="Montserrat" charset="0"/>
                <a:cs typeface="Montserrat" charset="0"/>
              </a:endParaRP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544022" y="4082841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10140" y="5109973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10139" y="5106977"/>
            <a:ext cx="2149389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33940" y="5410566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24790" y="5410566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2594993" y="5410566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495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544022" y="1633727"/>
            <a:ext cx="4759498" cy="1515873"/>
            <a:chOff x="544022" y="1501647"/>
            <a:chExt cx="4759498" cy="1515873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1501647"/>
              <a:ext cx="4759498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4000" kern="1200" dirty="0">
                  <a:solidFill>
                    <a:schemeClr val="tx1"/>
                  </a:solidFill>
                  <a:latin typeface="Montserrat SemiBold" pitchFamily="2" charset="-52"/>
                  <a:ea typeface="Montserrat" charset="0"/>
                  <a:cs typeface="Montserrat" charset="0"/>
                </a:rPr>
                <a:t>ML WORKFLOWS 101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 SemiBold" pitchFamily="2" charset="-52"/>
                <a:ea typeface="Montserrat" charset="0"/>
                <a:cs typeface="Montserrat" charset="0"/>
              </a:endParaRP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544022" y="3017520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2" y="4173259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2" y="4170263"/>
            <a:ext cx="1222548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2" y="4473852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2" y="4473852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1690370" y="4473852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6732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FINAL CAPSTONE PROJECT SOLUTION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9898C2-3D85-4451-8E0D-FD95A798D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254" y="1278251"/>
            <a:ext cx="10209291" cy="4641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1101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F8BF21-321A-4571-BB08-F7F012552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575" y="1371022"/>
            <a:ext cx="10173077" cy="4931731"/>
          </a:xfrm>
          <a:prstGeom prst="rect">
            <a:avLst/>
          </a:prstGeom>
        </p:spPr>
      </p:pic>
      <p:sp>
        <p:nvSpPr>
          <p:cNvPr id="6" name="Прямоугольник 9">
            <a:extLst>
              <a:ext uri="{FF2B5EF4-FFF2-40B4-BE49-F238E27FC236}">
                <a16:creationId xmlns:a16="http://schemas.microsoft.com/office/drawing/2014/main" id="{2143A2D8-DEC0-45AD-A9E1-5E07B97767E1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FINAL CAPSTONE PROJECT SOLUTION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40375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ECCACF-AE88-428C-82C6-0C494EE2DB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528" y="1511579"/>
            <a:ext cx="10752499" cy="5012948"/>
          </a:xfrm>
          <a:prstGeom prst="rect">
            <a:avLst/>
          </a:prstGeom>
        </p:spPr>
      </p:pic>
      <p:sp>
        <p:nvSpPr>
          <p:cNvPr id="6" name="Прямоугольник 9">
            <a:extLst>
              <a:ext uri="{FF2B5EF4-FFF2-40B4-BE49-F238E27FC236}">
                <a16:creationId xmlns:a16="http://schemas.microsoft.com/office/drawing/2014/main" id="{08479C22-7BD3-4652-9481-AFE172185171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FINAL CAPSTONE PROJECT SOLUTION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546898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9">
            <a:extLst>
              <a:ext uri="{FF2B5EF4-FFF2-40B4-BE49-F238E27FC236}">
                <a16:creationId xmlns:a16="http://schemas.microsoft.com/office/drawing/2014/main" id="{08479C22-7BD3-4652-9481-AFE172185171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FINAL CAPSTONE PROJECT SOLUTION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73A518-84D2-4AFB-B86D-5B08ECE78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009" y="1325777"/>
            <a:ext cx="10517109" cy="5003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843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336F08B-35AF-4805-B255-C5E4687B67B3}"/>
              </a:ext>
            </a:extLst>
          </p:cNvPr>
          <p:cNvSpPr/>
          <p:nvPr/>
        </p:nvSpPr>
        <p:spPr>
          <a:xfrm>
            <a:off x="355107" y="1296140"/>
            <a:ext cx="10946167" cy="29207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BFA9E2-59AB-4762-9D2B-4E20CCD15619}"/>
              </a:ext>
            </a:extLst>
          </p:cNvPr>
          <p:cNvSpPr/>
          <p:nvPr/>
        </p:nvSpPr>
        <p:spPr>
          <a:xfrm>
            <a:off x="176333" y="734284"/>
            <a:ext cx="1216477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So far, we have been manually performing AI/ML model training, testing and deployment. 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Now, we would like to automate the process using Lambda, step functions and </a:t>
            </a:r>
            <a:r>
              <a:rPr lang="en-CA" sz="2000" dirty="0" err="1">
                <a:solidFill>
                  <a:schemeClr val="tx1"/>
                </a:solidFill>
                <a:latin typeface="Montserrat" charset="0"/>
              </a:rPr>
              <a:t>SageMaker</a:t>
            </a: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 Pipelines.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This is critical to improve efficiency, reduce complexity and reduce human error.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Montserrat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92BDB9-5B72-4AE6-B5AB-E44B226E7A16}"/>
              </a:ext>
            </a:extLst>
          </p:cNvPr>
          <p:cNvSpPr/>
          <p:nvPr/>
        </p:nvSpPr>
        <p:spPr>
          <a:xfrm>
            <a:off x="176333" y="237642"/>
            <a:ext cx="904386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ML WORKFLOW AUTOMATION</a:t>
            </a:r>
            <a:endParaRPr lang="en-US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C69E3F7-EC12-4496-B05E-D22CBFCECD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40899200"/>
              </p:ext>
            </p:extLst>
          </p:nvPr>
        </p:nvGraphicFramePr>
        <p:xfrm>
          <a:off x="89820" y="2084773"/>
          <a:ext cx="9984909" cy="42642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76634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041A389-5846-4DA9-AD15-B3B7581E108B}"/>
              </a:ext>
            </a:extLst>
          </p:cNvPr>
          <p:cNvSpPr txBox="1">
            <a:spLocks/>
          </p:cNvSpPr>
          <p:nvPr/>
        </p:nvSpPr>
        <p:spPr>
          <a:xfrm>
            <a:off x="152400" y="273160"/>
            <a:ext cx="10349952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fontAlgn="auto" latinLnBrk="0" hangingPunct="1">
              <a:buClrTx/>
              <a:buSzTx/>
              <a:buFontTx/>
              <a:buNone/>
              <a:tabLst/>
              <a:defRPr kumimoji="0" sz="2800" b="1" kern="1200" spc="0" normalizeH="0" baseline="0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Montserrat" charset="0"/>
                <a:ea typeface="+mn-ea"/>
                <a:cs typeface="+mn-cs"/>
              </a:defRPr>
            </a:lvl1pPr>
          </a:lstStyle>
          <a:p>
            <a:r>
              <a:rPr lang="en-CA" dirty="0"/>
              <a:t>WHAT IS A ML WORKFLOW?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984B721-47E8-4C15-9517-5F613162B229}"/>
              </a:ext>
            </a:extLst>
          </p:cNvPr>
          <p:cNvSpPr/>
          <p:nvPr/>
        </p:nvSpPr>
        <p:spPr>
          <a:xfrm>
            <a:off x="202192" y="1287668"/>
            <a:ext cx="6647644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Montserrat" charset="0"/>
              </a:rPr>
              <a:t>Machine learning workflows is an orchestrated series of steps that include: (1) data collection and pre-processing, (2) model training and refinement, (3) evaluation, and (4) deployment to production. 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Montserrat" charset="0"/>
              </a:rPr>
              <a:t>This process needs to be repeated frequently if data becomes available or if a new model is trained and ready for deployment in production. 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Montserrat" charset="0"/>
              </a:rPr>
              <a:t>The end of each step should kick start the next step! For example, if the trained ML model meets a certain KPI, it should be ready for deployment in production.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C612EC7-90BD-4685-9718-575F96021B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0126629"/>
              </p:ext>
            </p:extLst>
          </p:nvPr>
        </p:nvGraphicFramePr>
        <p:xfrm>
          <a:off x="4146407" y="87781"/>
          <a:ext cx="8295964" cy="67702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64189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041A389-5846-4DA9-AD15-B3B7581E108B}"/>
              </a:ext>
            </a:extLst>
          </p:cNvPr>
          <p:cNvSpPr txBox="1">
            <a:spLocks/>
          </p:cNvSpPr>
          <p:nvPr/>
        </p:nvSpPr>
        <p:spPr>
          <a:xfrm>
            <a:off x="152400" y="177343"/>
            <a:ext cx="10349952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fontAlgn="auto" latinLnBrk="0" hangingPunct="1">
              <a:buClrTx/>
              <a:buSzTx/>
              <a:buFontTx/>
              <a:buNone/>
              <a:tabLst/>
              <a:defRPr kumimoji="0" sz="2800" b="1" kern="1200" spc="0" normalizeH="0" baseline="0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Montserrat" charset="0"/>
                <a:ea typeface="+mn-ea"/>
                <a:cs typeface="+mn-cs"/>
              </a:defRPr>
            </a:lvl1pPr>
          </a:lstStyle>
          <a:p>
            <a:r>
              <a:rPr lang="en-CA" dirty="0"/>
              <a:t>ML WORKFLOW EXAMPLE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984B721-47E8-4C15-9517-5F613162B229}"/>
              </a:ext>
            </a:extLst>
          </p:cNvPr>
          <p:cNvSpPr/>
          <p:nvPr/>
        </p:nvSpPr>
        <p:spPr>
          <a:xfrm>
            <a:off x="152399" y="685333"/>
            <a:ext cx="1266552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Montserrat" charset="0"/>
              </a:rPr>
              <a:t>This is an example of an automated ML workflow.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Montserrat" charset="0"/>
              </a:rPr>
              <a:t>If data becomes available, an ETL and training jobs are launched. 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Montserrat" charset="0"/>
              </a:rPr>
              <a:t>Trained model is evaluated and if accuracy exceeds 92%, model is deployed in production. 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Montserrat" charset="0"/>
              </a:rPr>
              <a:t>A new endpoint is created and replaces the existing one. 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7C80D2D-07A8-46F4-9054-0102143E6BB3}"/>
              </a:ext>
            </a:extLst>
          </p:cNvPr>
          <p:cNvSpPr/>
          <p:nvPr/>
        </p:nvSpPr>
        <p:spPr>
          <a:xfrm>
            <a:off x="221933" y="2771902"/>
            <a:ext cx="640080" cy="640080"/>
          </a:xfrm>
          <a:prstGeom prst="ellipse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920E79-BC0D-4ADD-8C7D-5A943B841781}"/>
              </a:ext>
            </a:extLst>
          </p:cNvPr>
          <p:cNvSpPr/>
          <p:nvPr/>
        </p:nvSpPr>
        <p:spPr>
          <a:xfrm>
            <a:off x="1187133" y="2728722"/>
            <a:ext cx="1239520" cy="726440"/>
          </a:xfrm>
          <a:prstGeom prst="roundRect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Perform ETL (Extract, Transform and Load)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3C12B98-94E2-4075-A3EE-86F585F5E8D6}"/>
              </a:ext>
            </a:extLst>
          </p:cNvPr>
          <p:cNvSpPr/>
          <p:nvPr/>
        </p:nvSpPr>
        <p:spPr>
          <a:xfrm>
            <a:off x="2833053" y="2728722"/>
            <a:ext cx="1239520" cy="726440"/>
          </a:xfrm>
          <a:prstGeom prst="roundRect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Launch a ML Model Training Job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A95F9EA-E135-42DF-9F42-A5A9E0635EDD}"/>
              </a:ext>
            </a:extLst>
          </p:cNvPr>
          <p:cNvSpPr/>
          <p:nvPr/>
        </p:nvSpPr>
        <p:spPr>
          <a:xfrm>
            <a:off x="4478973" y="2728722"/>
            <a:ext cx="1239520" cy="726440"/>
          </a:xfrm>
          <a:prstGeom prst="roundRect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Save Model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4884F16-6A1A-46D7-861A-35B6CB36737B}"/>
              </a:ext>
            </a:extLst>
          </p:cNvPr>
          <p:cNvSpPr/>
          <p:nvPr/>
        </p:nvSpPr>
        <p:spPr>
          <a:xfrm>
            <a:off x="5992815" y="2728722"/>
            <a:ext cx="1239520" cy="726440"/>
          </a:xfrm>
          <a:prstGeom prst="roundRect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Model inference using batch processing job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4B9E8D7-9C14-4A30-A5A4-4F2CC653F076}"/>
              </a:ext>
            </a:extLst>
          </p:cNvPr>
          <p:cNvSpPr/>
          <p:nvPr/>
        </p:nvSpPr>
        <p:spPr>
          <a:xfrm>
            <a:off x="7506657" y="2744082"/>
            <a:ext cx="1239520" cy="726440"/>
          </a:xfrm>
          <a:prstGeom prst="roundRect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Accuracy &gt; 92%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1F49554-44EA-4404-8EC9-D65E2BE54614}"/>
              </a:ext>
            </a:extLst>
          </p:cNvPr>
          <p:cNvSpPr/>
          <p:nvPr/>
        </p:nvSpPr>
        <p:spPr>
          <a:xfrm>
            <a:off x="11266158" y="2683674"/>
            <a:ext cx="640080" cy="640080"/>
          </a:xfrm>
          <a:prstGeom prst="ellipse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End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81CC578-403E-4BD9-BCDB-06D6DDD74F32}"/>
              </a:ext>
            </a:extLst>
          </p:cNvPr>
          <p:cNvSpPr/>
          <p:nvPr/>
        </p:nvSpPr>
        <p:spPr>
          <a:xfrm>
            <a:off x="9332365" y="3353682"/>
            <a:ext cx="1239520" cy="726440"/>
          </a:xfrm>
          <a:prstGeom prst="roundRect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Deploy a new endpoint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28E8273-4059-4930-94E4-1B227ED0DABD}"/>
              </a:ext>
            </a:extLst>
          </p:cNvPr>
          <p:cNvSpPr/>
          <p:nvPr/>
        </p:nvSpPr>
        <p:spPr>
          <a:xfrm>
            <a:off x="9332365" y="1801718"/>
            <a:ext cx="1239520" cy="726440"/>
          </a:xfrm>
          <a:prstGeom prst="roundRect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Keep the existing endpoint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AA23F9F-6E63-4F5F-B8B1-7488F6E80221}"/>
              </a:ext>
            </a:extLst>
          </p:cNvPr>
          <p:cNvCxnSpPr>
            <a:cxnSpLocks/>
            <a:stCxn id="2" idx="6"/>
            <a:endCxn id="4" idx="1"/>
          </p:cNvCxnSpPr>
          <p:nvPr/>
        </p:nvCxnSpPr>
        <p:spPr>
          <a:xfrm>
            <a:off x="862013" y="3091942"/>
            <a:ext cx="32512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9FF37A-A78D-4233-BA42-F4FDB274A4DB}"/>
              </a:ext>
            </a:extLst>
          </p:cNvPr>
          <p:cNvCxnSpPr>
            <a:cxnSpLocks/>
            <a:stCxn id="4" idx="3"/>
            <a:endCxn id="10" idx="1"/>
          </p:cNvCxnSpPr>
          <p:nvPr/>
        </p:nvCxnSpPr>
        <p:spPr>
          <a:xfrm>
            <a:off x="2426653" y="3091942"/>
            <a:ext cx="40640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A565B54-879C-44AF-80C3-415C657AE45A}"/>
              </a:ext>
            </a:extLst>
          </p:cNvPr>
          <p:cNvCxnSpPr>
            <a:cxnSpLocks/>
          </p:cNvCxnSpPr>
          <p:nvPr/>
        </p:nvCxnSpPr>
        <p:spPr>
          <a:xfrm>
            <a:off x="4072573" y="3089522"/>
            <a:ext cx="40640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BABD412-57E4-4816-A627-181CB055FE69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5718493" y="3091942"/>
            <a:ext cx="27432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6DF054E-E670-4624-A2B0-38E6BFC07E30}"/>
              </a:ext>
            </a:extLst>
          </p:cNvPr>
          <p:cNvCxnSpPr>
            <a:cxnSpLocks/>
          </p:cNvCxnSpPr>
          <p:nvPr/>
        </p:nvCxnSpPr>
        <p:spPr>
          <a:xfrm>
            <a:off x="7232335" y="3087102"/>
            <a:ext cx="27432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853AE90-86CB-4641-8CEF-993C13D3DCF9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8746177" y="2164938"/>
            <a:ext cx="586188" cy="9423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3560B17-6C2C-4DE3-ADCB-AA99886F6681}"/>
              </a:ext>
            </a:extLst>
          </p:cNvPr>
          <p:cNvCxnSpPr>
            <a:cxnSpLocks/>
            <a:stCxn id="15" idx="3"/>
            <a:endCxn id="17" idx="1"/>
          </p:cNvCxnSpPr>
          <p:nvPr/>
        </p:nvCxnSpPr>
        <p:spPr>
          <a:xfrm>
            <a:off x="8746177" y="3107302"/>
            <a:ext cx="586188" cy="60960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B537C91-18B2-4B04-B806-02DCA5A97721}"/>
              </a:ext>
            </a:extLst>
          </p:cNvPr>
          <p:cNvCxnSpPr>
            <a:cxnSpLocks/>
            <a:stCxn id="18" idx="3"/>
            <a:endCxn id="16" idx="1"/>
          </p:cNvCxnSpPr>
          <p:nvPr/>
        </p:nvCxnSpPr>
        <p:spPr>
          <a:xfrm>
            <a:off x="10571885" y="2164938"/>
            <a:ext cx="788011" cy="61247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5F91F981-4202-416E-B529-0F1687A34AF1}"/>
              </a:ext>
            </a:extLst>
          </p:cNvPr>
          <p:cNvCxnSpPr>
            <a:cxnSpLocks/>
            <a:stCxn id="17" idx="3"/>
            <a:endCxn id="16" idx="3"/>
          </p:cNvCxnSpPr>
          <p:nvPr/>
        </p:nvCxnSpPr>
        <p:spPr>
          <a:xfrm flipV="1">
            <a:off x="10571885" y="3230016"/>
            <a:ext cx="788011" cy="48688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9712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/>
          <p:cNvGrpSpPr/>
          <p:nvPr/>
        </p:nvGrpSpPr>
        <p:grpSpPr>
          <a:xfrm>
            <a:off x="478708" y="2449110"/>
            <a:ext cx="5897418" cy="2321903"/>
            <a:chOff x="478708" y="2317030"/>
            <a:chExt cx="5897418" cy="2321903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478708" y="2317030"/>
              <a:ext cx="5897418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 SemiBold" pitchFamily="2" charset="-52"/>
                  <a:ea typeface="Montserrat" charset="0"/>
                  <a:cs typeface="Montserrat" charset="0"/>
                </a:rPr>
                <a:t>WHAT IS AWS LAMBDA?</a:t>
              </a:r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5EE88138-48BD-46AA-94F3-3B05DD703F63}"/>
                </a:ext>
              </a:extLst>
            </p:cNvPr>
            <p:cNvSpPr/>
            <p:nvPr/>
          </p:nvSpPr>
          <p:spPr>
            <a:xfrm>
              <a:off x="544022" y="3931047"/>
              <a:ext cx="475949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" pitchFamily="2" charset="-52"/>
                <a:ea typeface="Montserrat" charset="0"/>
                <a:cs typeface="Montserrat" charset="0"/>
              </a:endParaRPr>
            </a:p>
          </p:txBody>
        </p:sp>
        <p:cxnSp>
          <p:nvCxnSpPr>
            <p:cNvPr id="5" name="Прямая соединительная линия 4"/>
            <p:cNvCxnSpPr/>
            <p:nvPr/>
          </p:nvCxnSpPr>
          <p:spPr>
            <a:xfrm>
              <a:off x="671022" y="3931047"/>
              <a:ext cx="4505498" cy="0"/>
            </a:xfrm>
            <a:prstGeom prst="line">
              <a:avLst/>
            </a:prstGeom>
            <a:ln w="19050">
              <a:solidFill>
                <a:srgbClr val="F396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5460ED-1B0D-4682-853E-EC6297E8C3D0}"/>
              </a:ext>
            </a:extLst>
          </p:cNvPr>
          <p:cNvSpPr/>
          <p:nvPr/>
        </p:nvSpPr>
        <p:spPr>
          <a:xfrm>
            <a:off x="620222" y="4843184"/>
            <a:ext cx="4066078" cy="2286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824B192-C5C9-4707-B2B0-059991822E69}"/>
              </a:ext>
            </a:extLst>
          </p:cNvPr>
          <p:cNvSpPr/>
          <p:nvPr/>
        </p:nvSpPr>
        <p:spPr>
          <a:xfrm>
            <a:off x="620222" y="4840188"/>
            <a:ext cx="1222548" cy="228600"/>
          </a:xfrm>
          <a:prstGeom prst="roundRect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99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C56CB-7A7A-4F0E-8A4A-6A162998B2D6}"/>
              </a:ext>
            </a:extLst>
          </p:cNvPr>
          <p:cNvSpPr txBox="1"/>
          <p:nvPr/>
        </p:nvSpPr>
        <p:spPr>
          <a:xfrm>
            <a:off x="544022" y="5143777"/>
            <a:ext cx="64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24877-C482-4F61-9BA7-69E9D02CC79C}"/>
              </a:ext>
            </a:extLst>
          </p:cNvPr>
          <p:cNvSpPr txBox="1"/>
          <p:nvPr/>
        </p:nvSpPr>
        <p:spPr>
          <a:xfrm>
            <a:off x="3534872" y="5143777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srgbClr val="FF9F1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ADVANCED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9F1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76D5DA7-D9D1-4C8C-97F2-D4E9CF8E1F7C}"/>
              </a:ext>
            </a:extLst>
          </p:cNvPr>
          <p:cNvSpPr/>
          <p:nvPr/>
        </p:nvSpPr>
        <p:spPr>
          <a:xfrm>
            <a:off x="1690370" y="5143777"/>
            <a:ext cx="304800" cy="228600"/>
          </a:xfrm>
          <a:prstGeom prst="triangle">
            <a:avLst/>
          </a:prstGeom>
          <a:solidFill>
            <a:srgbClr val="FF9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134924-7BC2-4DC7-8CF8-C38C80779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081" y="-1"/>
            <a:ext cx="50749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9228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EE88138-48BD-46AA-94F3-3B05DD703F63}"/>
              </a:ext>
            </a:extLst>
          </p:cNvPr>
          <p:cNvSpPr/>
          <p:nvPr/>
        </p:nvSpPr>
        <p:spPr>
          <a:xfrm>
            <a:off x="458142" y="193982"/>
            <a:ext cx="98274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</a:pPr>
            <a:r>
              <a:rPr lang="en-CA" sz="2800" b="1" kern="1200" dirty="0">
                <a:solidFill>
                  <a:srgbClr val="FF9900"/>
                </a:solidFill>
                <a:latin typeface="Montserrat" charset="0"/>
                <a:ea typeface="+mn-ea"/>
                <a:cs typeface="+mn-cs"/>
              </a:rPr>
              <a:t>AWS LAMBDA 101</a:t>
            </a:r>
            <a:endParaRPr lang="ru-RU" sz="2800" b="1" kern="1200" dirty="0">
              <a:solidFill>
                <a:srgbClr val="FF9900"/>
              </a:solidFill>
              <a:latin typeface="Montserrat" charset="0"/>
              <a:ea typeface="+mn-ea"/>
              <a:cs typeface="+mn-cs"/>
            </a:endParaRPr>
          </a:p>
        </p:txBody>
      </p:sp>
      <p:sp>
        <p:nvSpPr>
          <p:cNvPr id="35" name="AutoShape 10" descr="{\displaystyle Z={\frac {X-\mu }{\sigma }}}">
            <a:extLst>
              <a:ext uri="{FF2B5EF4-FFF2-40B4-BE49-F238E27FC236}">
                <a16:creationId xmlns:a16="http://schemas.microsoft.com/office/drawing/2014/main" id="{160E0091-6BB9-4500-9D41-10353C2E69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3741" y="23135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Прямоугольник 5">
            <a:extLst>
              <a:ext uri="{FF2B5EF4-FFF2-40B4-BE49-F238E27FC236}">
                <a16:creationId xmlns:a16="http://schemas.microsoft.com/office/drawing/2014/main" id="{E6BBC237-F3A1-4C6C-A918-9CECB0FEECDE}"/>
              </a:ext>
            </a:extLst>
          </p:cNvPr>
          <p:cNvSpPr/>
          <p:nvPr/>
        </p:nvSpPr>
        <p:spPr>
          <a:xfrm>
            <a:off x="386991" y="791998"/>
            <a:ext cx="1163900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AWS lambda free developers from the worry of provisioning resources, specifying operating systems, managing Hardware, and performing maintenance.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Simply write your code and run it on Lambda! You only pay per milliseconds for the compute power so no need to provision infrastructure upfront.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AWS lambda is one of the most frequently used services in AWS.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Link to documentation: </a:t>
            </a:r>
            <a:r>
              <a:rPr lang="en-CA" sz="2000" dirty="0">
                <a:solidFill>
                  <a:schemeClr val="tx1"/>
                </a:solidFill>
                <a:latin typeface="Montserrat" charset="0"/>
                <a:hlinkClick r:id="rId2"/>
              </a:rPr>
              <a:t>https://aws.amazon.com/lambda/</a:t>
            </a:r>
            <a:endParaRPr lang="en-CA" sz="2000" dirty="0">
              <a:solidFill>
                <a:schemeClr val="tx1"/>
              </a:solidFill>
              <a:latin typeface="Montserrat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Serverless applications offer the following benefits: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2000" dirty="0">
              <a:solidFill>
                <a:schemeClr val="tx1"/>
              </a:solidFill>
              <a:latin typeface="Montserrat" charset="0"/>
            </a:endParaRP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03F9F5C6-2A75-44A4-8DC3-7481FDA6E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0490" y="2097899"/>
            <a:ext cx="2249258" cy="1991709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AA754616-F5B8-440F-9DCA-089CB7BC3911}"/>
              </a:ext>
            </a:extLst>
          </p:cNvPr>
          <p:cNvSpPr txBox="1"/>
          <p:nvPr/>
        </p:nvSpPr>
        <p:spPr>
          <a:xfrm>
            <a:off x="1016989" y="3093754"/>
            <a:ext cx="7573503" cy="1938992"/>
          </a:xfrm>
          <a:prstGeom prst="rect">
            <a:avLst/>
          </a:prstGeom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Montserrat" charset="0"/>
              </a:defRPr>
            </a:lvl1pPr>
          </a:lstStyle>
          <a:p>
            <a:pPr marL="342900" lvl="5" indent="-342900">
              <a:buFont typeface="+mj-lt"/>
              <a:buAutoNum type="arabicPeriod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No infrastructure management required</a:t>
            </a:r>
          </a:p>
          <a:p>
            <a:pPr marL="342900" lvl="5" indent="-342900">
              <a:buFont typeface="+mj-lt"/>
              <a:buAutoNum type="arabicPeriod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Autoscaling based on demand</a:t>
            </a:r>
          </a:p>
          <a:p>
            <a:pPr marL="342900" lvl="5" indent="-342900">
              <a:buFont typeface="+mj-lt"/>
              <a:buAutoNum type="arabicPeriod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Pay for value – due to autoscaling</a:t>
            </a:r>
          </a:p>
          <a:p>
            <a:pPr marL="342900" lvl="5" indent="-342900">
              <a:buFont typeface="+mj-lt"/>
              <a:buAutoNum type="arabicPeriod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High Security – AWS manages this on your behalf with shared responsibility model</a:t>
            </a:r>
          </a:p>
          <a:p>
            <a:pPr marL="342900" lvl="5" indent="-342900">
              <a:buFont typeface="+mj-lt"/>
              <a:buAutoNum type="arabicPeriod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High availability </a:t>
            </a:r>
          </a:p>
        </p:txBody>
      </p:sp>
    </p:spTree>
    <p:extLst>
      <p:ext uri="{BB962C8B-B14F-4D97-AF65-F5344CB8AC3E}">
        <p14:creationId xmlns:p14="http://schemas.microsoft.com/office/powerpoint/2010/main" val="2221861085"/>
      </p:ext>
    </p:extLst>
  </p:cSld>
  <p:clrMapOvr>
    <a:masterClrMapping/>
  </p:clrMapOvr>
</p:sld>
</file>

<file path=ppt/theme/theme1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5562</TotalTime>
  <Words>1578</Words>
  <Application>Microsoft Office PowerPoint</Application>
  <PresentationFormat>Widescreen</PresentationFormat>
  <Paragraphs>178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0" baseType="lpstr">
      <vt:lpstr>Montserrat</vt:lpstr>
      <vt:lpstr>Calibri Light</vt:lpstr>
      <vt:lpstr>Courier New</vt:lpstr>
      <vt:lpstr>Montserrat SemiBold</vt:lpstr>
      <vt:lpstr>Arial</vt:lpstr>
      <vt:lpstr>Calibri</vt:lpstr>
      <vt:lpstr>1_Тема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Dr.Ryan</dc:creator>
  <cp:lastModifiedBy>ryanahmedaly@outlook.com</cp:lastModifiedBy>
  <cp:revision>678</cp:revision>
  <dcterms:modified xsi:type="dcterms:W3CDTF">2022-05-01T19:48:52Z</dcterms:modified>
</cp:coreProperties>
</file>